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0" r:id="rId4"/>
    <p:sldId id="258" r:id="rId5"/>
    <p:sldId id="266" r:id="rId6"/>
    <p:sldId id="273" r:id="rId7"/>
    <p:sldId id="282" r:id="rId8"/>
    <p:sldId id="280" r:id="rId9"/>
    <p:sldId id="267" r:id="rId10"/>
    <p:sldId id="278" r:id="rId11"/>
    <p:sldId id="283" r:id="rId12"/>
    <p:sldId id="284" r:id="rId13"/>
    <p:sldId id="285" r:id="rId14"/>
    <p:sldId id="286" r:id="rId15"/>
    <p:sldId id="271" r:id="rId16"/>
    <p:sldId id="287" r:id="rId17"/>
    <p:sldId id="288" r:id="rId18"/>
    <p:sldId id="289" r:id="rId19"/>
    <p:sldId id="297" r:id="rId20"/>
    <p:sldId id="292" r:id="rId21"/>
    <p:sldId id="291" r:id="rId22"/>
    <p:sldId id="290" r:id="rId23"/>
    <p:sldId id="293" r:id="rId24"/>
    <p:sldId id="294" r:id="rId25"/>
    <p:sldId id="295" r:id="rId26"/>
    <p:sldId id="296" r:id="rId27"/>
    <p:sldId id="298" r:id="rId28"/>
    <p:sldId id="270" r:id="rId29"/>
    <p:sldId id="300" r:id="rId30"/>
    <p:sldId id="301" r:id="rId31"/>
    <p:sldId id="299" r:id="rId32"/>
    <p:sldId id="274" r:id="rId33"/>
  </p:sldIdLst>
  <p:sldSz cx="18288000" cy="10287000"/>
  <p:notesSz cx="6858000" cy="9144000"/>
  <p:embeddedFontLst>
    <p:embeddedFont>
      <p:font typeface="Pretendard SemiBold" panose="020B0600000101010101" charset="-127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retendard Light" panose="020B0600000101010101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Pretendard Regular" panose="020B0600000101010101" charset="-127"/>
      <p:regular r:id="rId44"/>
    </p:embeddedFont>
    <p:embeddedFont>
      <p:font typeface="Pretendard Medium" panose="020B0600000101010101" charset="-127"/>
      <p:bold r:id="rId45"/>
    </p:embeddedFont>
    <p:embeddedFont>
      <p:font typeface="Pretendard Bold" panose="020B0600000101010101" charset="-127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5" autoAdjust="0"/>
    <p:restoredTop sz="85714" autoAdjust="0"/>
  </p:normalViewPr>
  <p:slideViewPr>
    <p:cSldViewPr>
      <p:cViewPr varScale="1">
        <p:scale>
          <a:sx n="53" d="100"/>
          <a:sy n="53" d="100"/>
        </p:scale>
        <p:origin x="108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203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25AD3-881A-4D35-B136-6ADB345E0DD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F5712-30EE-4B74-9E97-FBEEE254E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236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82E03-93DF-48EE-B6F8-E272D1B8CFEF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DBE9C-502D-4B5B-B095-6CCBDC10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297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</a:t>
            </a:r>
            <a:r>
              <a:rPr lang="ko-KR" altLang="en-US" dirty="0" err="1" smtClean="0"/>
              <a:t>주제소개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 및 흐름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 기능 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후기 순서로 진행됩니다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89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524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253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469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컬렉션 프레임워크에서 제공하는 </a:t>
            </a:r>
            <a:r>
              <a:rPr lang="ko-KR" altLang="en-US" dirty="0" err="1" smtClean="0"/>
              <a:t>어레이리스트를</a:t>
            </a:r>
            <a:r>
              <a:rPr lang="ko-KR" altLang="en-US" dirty="0" smtClean="0"/>
              <a:t> 사용하여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39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58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주제소개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앞서 제목에서 유추할 수 있듯이 저는 시간과 공간에 제약없이 편리하게 이용할 수 있는 </a:t>
            </a:r>
            <a:r>
              <a:rPr lang="ko-KR" altLang="en-US" dirty="0" err="1" smtClean="0"/>
              <a:t>도서관리</a:t>
            </a:r>
            <a:r>
              <a:rPr lang="ko-KR" altLang="en-US" dirty="0" smtClean="0"/>
              <a:t> 프로그램을 주제로 선정했습니다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프로그램을 사용해 도서를 대출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반납할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관리자는 도서를 관리할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274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도서관리</a:t>
            </a:r>
            <a:r>
              <a:rPr lang="ko-KR" altLang="en-US" dirty="0" smtClean="0"/>
              <a:t> 프로그램에서 제공해야하는 기능들을 명시하기 위해 요구사항 명세서를 작성했습니다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사용자와 관리자는 공통으로 회원가입과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찾기 </a:t>
            </a:r>
            <a:r>
              <a:rPr lang="en-US" altLang="ko-KR" dirty="0" smtClean="0"/>
              <a:t>PW</a:t>
            </a:r>
            <a:r>
              <a:rPr lang="ko-KR" altLang="en-US" dirty="0" smtClean="0"/>
              <a:t>찾기 </a:t>
            </a:r>
            <a:r>
              <a:rPr lang="en-US" altLang="ko-KR" dirty="0" smtClean="0"/>
              <a:t>PW</a:t>
            </a:r>
            <a:r>
              <a:rPr lang="ko-KR" altLang="en-US" dirty="0" smtClean="0"/>
              <a:t>재설정 기능이 있어야하며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 권한 여부에 따라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나뉩니다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도서를 대출 및 반납할 수 있도록 도서 이용 기능을 작성했습니다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관리자는 도서를 관리할 수 있도록 도서 관리 기능들을 작성했습니다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43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91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6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요구사항으로부터</a:t>
            </a:r>
            <a:r>
              <a:rPr lang="ko-KR" altLang="en-US" dirty="0" smtClean="0"/>
              <a:t> 얻은 정보들을 바탕으로 </a:t>
            </a:r>
            <a:r>
              <a:rPr lang="en-US" altLang="ko-KR" dirty="0" smtClean="0"/>
              <a:t>E-R</a:t>
            </a:r>
            <a:r>
              <a:rPr lang="ko-KR" altLang="en-US" dirty="0" smtClean="0"/>
              <a:t>모델을 설계한 후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를 그려 시각적으로 표현했습니다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개체 고객과 도서는 </a:t>
            </a:r>
            <a:r>
              <a:rPr lang="ko-KR" altLang="en-US" dirty="0" err="1" smtClean="0"/>
              <a:t>대여라는</a:t>
            </a:r>
            <a:r>
              <a:rPr lang="ko-KR" altLang="en-US" dirty="0" smtClean="0"/>
              <a:t> 관계로 이루어져 있으며 각각의 속성이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유스케이스를</a:t>
            </a:r>
            <a:r>
              <a:rPr lang="ko-KR" altLang="en-US" dirty="0" smtClean="0"/>
              <a:t> 활용해 시스템의 동작을 사용자의 입장에서 표현했습니다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30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GUI</a:t>
            </a:r>
            <a:r>
              <a:rPr lang="ko-KR" altLang="en-US" dirty="0" smtClean="0"/>
              <a:t>를 설계하기 전 세분화 작업을 통해 프로토타입을 진행했습니다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페이퍼 프로토타입을 채택하여 사용을 했고 그렸던 디자인을 토대로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설계 및 구현했습니다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68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DBE9C-502D-4B5B-B095-6CCBDC10F21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4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DDD5-0AAB-4514-AE4D-211CED163E80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D85A-FBF0-43AF-8962-5BBE823C6E5B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08C4-D07D-4B6B-9E6D-04AA793A0171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75FD4-4680-42CC-AAA6-8CF3FB31F123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6F4F-C4D9-44B0-9620-8AAC7474FBD5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3943-68BB-4504-956B-696600A3E3B2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9BB8-726D-40FA-A890-C8624ECB398C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A99B3-511A-41CF-AA6A-0BDDC1675828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697B-936C-45A7-A13D-37E652ECAD5E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011400" y="9486900"/>
            <a:ext cx="3048000" cy="593725"/>
          </a:xfrm>
        </p:spPr>
        <p:txBody>
          <a:bodyPr/>
          <a:lstStyle>
            <a:lvl1pPr>
              <a:defRPr sz="25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 smtClean="0"/>
              <a:t> / 32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BBC1-9417-46E1-83CC-B0EC57801644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230F-BF7F-4DB1-A9E9-CAD405954810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F965D-6EA7-464E-883C-D29FD7955ADA}" type="datetime1">
              <a:rPr lang="en-US" altLang="ko-KR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6.png"/><Relationship Id="rId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2.pn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9.png"/><Relationship Id="rId5" Type="http://schemas.openxmlformats.org/officeDocument/2006/relationships/image" Target="../media/image8.png"/><Relationship Id="rId10" Type="http://schemas.openxmlformats.org/officeDocument/2006/relationships/image" Target="../media/image48.png"/><Relationship Id="rId4" Type="http://schemas.openxmlformats.org/officeDocument/2006/relationships/image" Target="../media/image7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9.png"/><Relationship Id="rId5" Type="http://schemas.openxmlformats.org/officeDocument/2006/relationships/image" Target="../media/image8.png"/><Relationship Id="rId10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7.png"/><Relationship Id="rId5" Type="http://schemas.openxmlformats.org/officeDocument/2006/relationships/image" Target="../media/image8.png"/><Relationship Id="rId10" Type="http://schemas.openxmlformats.org/officeDocument/2006/relationships/image" Target="../media/image66.png"/><Relationship Id="rId4" Type="http://schemas.openxmlformats.org/officeDocument/2006/relationships/image" Target="../media/image7.pn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4.png"/><Relationship Id="rId5" Type="http://schemas.openxmlformats.org/officeDocument/2006/relationships/image" Target="../media/image8.png"/><Relationship Id="rId10" Type="http://schemas.openxmlformats.org/officeDocument/2006/relationships/image" Target="../media/image63.png"/><Relationship Id="rId4" Type="http://schemas.openxmlformats.org/officeDocument/2006/relationships/image" Target="../media/image7.png"/><Relationship Id="rId9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w86BNvCbmbY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.png"/><Relationship Id="rId7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47" y="1045135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69596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00400" y="3048001"/>
            <a:ext cx="11887200" cy="361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altLang="en-US" sz="11800" dirty="0" smtClean="0">
                <a:solidFill>
                  <a:srgbClr val="6B6862"/>
                </a:solidFill>
                <a:latin typeface="Pretendard SemiBold"/>
              </a:rPr>
              <a:t>스마트 도서관</a:t>
            </a:r>
            <a:endParaRPr lang="en-US" altLang="ko-KR" sz="11800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32301" y="2463801"/>
            <a:ext cx="943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4400" spc="-200" dirty="0" smtClean="0">
                <a:solidFill>
                  <a:srgbClr val="6B6862"/>
                </a:solidFill>
                <a:ea typeface="Pretendard Light"/>
              </a:rPr>
              <a:t>도서 관리를 쉽고 편리하게</a:t>
            </a:r>
            <a:endParaRPr lang="ko-KR" altLang="en-US" sz="4400" spc="-200" dirty="0">
              <a:solidFill>
                <a:srgbClr val="6B6862"/>
              </a:solidFill>
              <a:ea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37100" y="7454900"/>
            <a:ext cx="8813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rgbClr val="807C74"/>
                </a:solidFill>
                <a:latin typeface="Pretendard SemiBold"/>
              </a:rPr>
              <a:t>PRESENTER :    </a:t>
            </a:r>
            <a:r>
              <a:rPr lang="ko-KR" altLang="en-US" sz="2000" dirty="0">
                <a:solidFill>
                  <a:srgbClr val="807C74"/>
                </a:solidFill>
                <a:latin typeface="Pretendard Light"/>
              </a:rPr>
              <a:t>정지용</a:t>
            </a:r>
            <a:r>
              <a:rPr lang="en-US" sz="2000" dirty="0">
                <a:solidFill>
                  <a:srgbClr val="807C74"/>
                </a:solidFill>
                <a:latin typeface="Pretendard Light"/>
              </a:rPr>
              <a:t>  </a:t>
            </a:r>
            <a:r>
              <a:rPr lang="ko-KR" altLang="en-US" sz="2000" dirty="0" err="1">
                <a:solidFill>
                  <a:srgbClr val="807C74"/>
                </a:solidFill>
                <a:ea typeface="Pretendard Light"/>
              </a:rPr>
              <a:t>ㅣ</a:t>
            </a:r>
            <a:r>
              <a:rPr lang="en-US" sz="2000" dirty="0">
                <a:solidFill>
                  <a:srgbClr val="807C74"/>
                </a:solidFill>
                <a:latin typeface="Pretendard Light"/>
              </a:rPr>
              <a:t>   98jiyong@gmail.com  </a:t>
            </a:r>
            <a:r>
              <a:rPr lang="ko-KR" altLang="en-US" sz="2000" dirty="0" err="1">
                <a:solidFill>
                  <a:srgbClr val="807C74"/>
                </a:solidFill>
                <a:ea typeface="Pretendard Light"/>
              </a:rPr>
              <a:t>ㅣ</a:t>
            </a:r>
            <a:r>
              <a:rPr lang="en-US" sz="2000" dirty="0">
                <a:solidFill>
                  <a:srgbClr val="807C74"/>
                </a:solidFill>
                <a:latin typeface="Pretendard Light"/>
              </a:rPr>
              <a:t>   010-8740-5966 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r>
              <a:rPr lang="en-US" smtClean="0"/>
              <a:t> / 32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693928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E</a:t>
            </a:r>
            <a:r>
              <a:rPr kumimoji="0" lang="en-US" altLang="ko-KR" sz="6000" b="0" i="0" u="none" strike="noStrike" kern="1200" cap="none" spc="-200" normalizeH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 – R Model &amp; ERD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3" b="50000"/>
          <a:stretch/>
        </p:blipFill>
        <p:spPr>
          <a:xfrm>
            <a:off x="9484685" y="4510569"/>
            <a:ext cx="6301867" cy="42433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8197" y="3439898"/>
            <a:ext cx="3158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 – R Model</a:t>
            </a:r>
            <a:endParaRPr lang="ko-KR" altLang="en-US" sz="40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46353" y="3439898"/>
            <a:ext cx="1178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ERD</a:t>
            </a:r>
            <a:endParaRPr lang="ko-KR" altLang="en-US" sz="40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6"/>
          <a:stretch/>
        </p:blipFill>
        <p:spPr>
          <a:xfrm>
            <a:off x="1790700" y="4510569"/>
            <a:ext cx="7058025" cy="3024187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3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Use </a:t>
            </a:r>
            <a:r>
              <a:rPr lang="en-US" altLang="ko-KR" sz="6000" spc="-200" dirty="0" smtClean="0">
                <a:solidFill>
                  <a:srgbClr val="6B6862"/>
                </a:solidFill>
                <a:latin typeface="Calibri"/>
                <a:ea typeface="Pretendard SemiBold"/>
              </a:rPr>
              <a:t>Case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68854"/>
            <a:ext cx="13258800" cy="6290878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9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-200" dirty="0" err="1" smtClean="0">
                <a:solidFill>
                  <a:srgbClr val="6B6862"/>
                </a:solidFill>
                <a:latin typeface="Calibri"/>
                <a:ea typeface="Pretendard SemiBold"/>
              </a:rPr>
              <a:t>프로토타입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0" y="3606800"/>
            <a:ext cx="6792292" cy="4953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2214" y="4107027"/>
            <a:ext cx="3378087" cy="224446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2890433"/>
            <a:ext cx="2267213" cy="169468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6145" y="2690447"/>
            <a:ext cx="2417147" cy="180521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4552" y="5507617"/>
            <a:ext cx="2416661" cy="365565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40218" y="6780965"/>
            <a:ext cx="2424670" cy="182782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47753" y="6592788"/>
            <a:ext cx="2512927" cy="252581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20756" y="4641970"/>
            <a:ext cx="2410087" cy="180450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 flipH="1" flipV="1">
            <a:off x="11062214" y="4495658"/>
            <a:ext cx="672586" cy="66054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13802462" y="4390797"/>
            <a:ext cx="524852" cy="83846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11062214" y="5905500"/>
            <a:ext cx="67258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2751257" y="6083300"/>
            <a:ext cx="0" cy="889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3533090" y="6051670"/>
            <a:ext cx="1187666" cy="75063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5400000" flipH="1" flipV="1">
            <a:off x="15374434" y="7335334"/>
            <a:ext cx="2430824" cy="653108"/>
          </a:xfrm>
          <a:prstGeom prst="bentConnector3">
            <a:avLst>
              <a:gd name="adj1" fmla="val 346"/>
            </a:avLst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8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err="1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프로토타입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3314701"/>
            <a:ext cx="6695073" cy="5029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9874" y="6255032"/>
            <a:ext cx="3724795" cy="27816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5666" y="2688687"/>
            <a:ext cx="3715268" cy="281979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85884" y="2697914"/>
            <a:ext cx="4018607" cy="300201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85884" y="6035643"/>
            <a:ext cx="4018607" cy="303612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7" name="직선 화살표 연결선 16"/>
          <p:cNvCxnSpPr/>
          <p:nvPr/>
        </p:nvCxnSpPr>
        <p:spPr>
          <a:xfrm>
            <a:off x="10682271" y="5219700"/>
            <a:ext cx="0" cy="16002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10439400" y="5016501"/>
            <a:ext cx="2346484" cy="252585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2039600" y="7706107"/>
            <a:ext cx="987499" cy="87909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err="1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프로토타입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3069" y="2822623"/>
            <a:ext cx="2103628" cy="156835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972" y="4047339"/>
            <a:ext cx="6392167" cy="37533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8761" y="4851400"/>
            <a:ext cx="3033224" cy="23606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7075" y="2832669"/>
            <a:ext cx="3272231" cy="245832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02074" y="2822623"/>
            <a:ext cx="3262349" cy="21785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7144" y="6788156"/>
            <a:ext cx="2772162" cy="11526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0400" y="7780776"/>
            <a:ext cx="2705478" cy="112410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02074" y="6854246"/>
            <a:ext cx="2734057" cy="112410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>
            <a:off x="12735373" y="4229100"/>
            <a:ext cx="0" cy="9271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endCxn id="14" idx="2"/>
          </p:cNvCxnSpPr>
          <p:nvPr/>
        </p:nvCxnSpPr>
        <p:spPr>
          <a:xfrm rot="10800000">
            <a:off x="9913191" y="5290995"/>
            <a:ext cx="1974012" cy="377102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endCxn id="16" idx="0"/>
          </p:cNvCxnSpPr>
          <p:nvPr/>
        </p:nvCxnSpPr>
        <p:spPr>
          <a:xfrm rot="10800000" flipV="1">
            <a:off x="10163225" y="6515100"/>
            <a:ext cx="1723978" cy="273056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endCxn id="15" idx="2"/>
          </p:cNvCxnSpPr>
          <p:nvPr/>
        </p:nvCxnSpPr>
        <p:spPr>
          <a:xfrm flipV="1">
            <a:off x="13639800" y="5001190"/>
            <a:ext cx="1993449" cy="671309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18" idx="0"/>
          </p:cNvCxnSpPr>
          <p:nvPr/>
        </p:nvCxnSpPr>
        <p:spPr>
          <a:xfrm>
            <a:off x="13639800" y="6515100"/>
            <a:ext cx="1729303" cy="339146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endCxn id="17" idx="1"/>
          </p:cNvCxnSpPr>
          <p:nvPr/>
        </p:nvCxnSpPr>
        <p:spPr>
          <a:xfrm>
            <a:off x="9913190" y="7810500"/>
            <a:ext cx="907210" cy="532330"/>
          </a:xfrm>
          <a:prstGeom prst="bentConnector3">
            <a:avLst>
              <a:gd name="adj1" fmla="val 304"/>
            </a:avLst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7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1" y="1524001"/>
            <a:ext cx="145161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6007100"/>
            <a:ext cx="11531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98800" y="2184401"/>
            <a:ext cx="4343400" cy="389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999" b="0" i="0" u="none" strike="noStrike" kern="1200" cap="none" spc="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04</a:t>
            </a:r>
            <a:endParaRPr kumimoji="0" lang="en-US" sz="21999" b="0" i="0" u="none" strike="noStrike" kern="1200" cap="none" spc="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94601" y="3225801"/>
            <a:ext cx="7531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1200" cap="none" spc="-3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기능 설명</a:t>
            </a:r>
            <a:endParaRPr kumimoji="0" lang="en-US" sz="6400" b="0" i="0" u="none" strike="noStrike" kern="1200" cap="none" spc="-3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8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주요기능 설명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81109"/>
              </p:ext>
            </p:extLst>
          </p:nvPr>
        </p:nvGraphicFramePr>
        <p:xfrm>
          <a:off x="1638300" y="2324100"/>
          <a:ext cx="15024102" cy="6912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302">
                  <a:extLst>
                    <a:ext uri="{9D8B030D-6E8A-4147-A177-3AD203B41FA5}">
                      <a16:colId xmlns:a16="http://schemas.microsoft.com/office/drawing/2014/main" val="1253829624"/>
                    </a:ext>
                  </a:extLst>
                </a:gridCol>
                <a:gridCol w="9601200">
                  <a:extLst>
                    <a:ext uri="{9D8B030D-6E8A-4147-A177-3AD203B41FA5}">
                      <a16:colId xmlns:a16="http://schemas.microsoft.com/office/drawing/2014/main" val="3304201450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3287940321"/>
                    </a:ext>
                  </a:extLst>
                </a:gridCol>
              </a:tblGrid>
              <a:tr h="933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주요 기능</a:t>
                      </a:r>
                      <a:endParaRPr lang="ko-KR" altLang="en-US" sz="3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기능 설명</a:t>
                      </a:r>
                      <a:endParaRPr lang="ko-KR" altLang="en-US" sz="3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기술 스택</a:t>
                      </a:r>
                      <a:endParaRPr lang="ko-KR" altLang="en-US" sz="3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19957"/>
                  </a:ext>
                </a:extLst>
              </a:tr>
              <a:tr h="1195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회원가입 기능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 smtClean="0"/>
                        <a:t>회원가입에 필요한 값들 모두 입력한 후 회원가입 버튼을 눌러 가입</a:t>
                      </a:r>
                      <a:endParaRPr lang="en-US" altLang="ko-KR" sz="2500" dirty="0" smtClean="0"/>
                    </a:p>
                    <a:p>
                      <a:pPr algn="l" latinLnBrk="1"/>
                      <a:r>
                        <a:rPr lang="ko-KR" altLang="en-US" sz="2500" dirty="0" smtClean="0"/>
                        <a:t>중복 검사를 통해 현재 보유하고 있는 아이디와 비교해 중복 확인</a:t>
                      </a:r>
                      <a:endParaRPr lang="en-US" altLang="ko-KR" sz="2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aseline="0" dirty="0" smtClean="0"/>
                        <a:t>Singleton,</a:t>
                      </a:r>
                    </a:p>
                    <a:p>
                      <a:pPr algn="l" latinLnBrk="1"/>
                      <a:r>
                        <a:rPr lang="en-US" altLang="ko-KR" sz="2400" baseline="0" dirty="0" smtClean="0"/>
                        <a:t>JAVA SWING, AWT</a:t>
                      </a:r>
                    </a:p>
                    <a:p>
                      <a:pPr algn="l" latinLnBrk="1"/>
                      <a:r>
                        <a:rPr lang="en-US" altLang="ko-KR" sz="2400" baseline="0" dirty="0" smtClean="0"/>
                        <a:t>DML, DAO, DTO</a:t>
                      </a:r>
                      <a:endParaRPr lang="ko-KR" altLang="en-US" sz="24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61652547"/>
                  </a:ext>
                </a:extLst>
              </a:tr>
              <a:tr h="1195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도서 대출 기능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500" dirty="0" smtClean="0"/>
                        <a:t>JTABLE</a:t>
                      </a:r>
                      <a:r>
                        <a:rPr lang="ko-KR" altLang="en-US" sz="2500" dirty="0" smtClean="0"/>
                        <a:t>에 저장된 도서</a:t>
                      </a:r>
                      <a:r>
                        <a:rPr lang="ko-KR" altLang="en-US" sz="2500" baseline="0" dirty="0" smtClean="0"/>
                        <a:t> 중</a:t>
                      </a:r>
                      <a:r>
                        <a:rPr lang="ko-KR" altLang="en-US" sz="2500" dirty="0" smtClean="0"/>
                        <a:t> 제목을</a:t>
                      </a:r>
                      <a:r>
                        <a:rPr lang="ko-KR" altLang="en-US" sz="2500" baseline="0" dirty="0" smtClean="0"/>
                        <a:t>검색해 원하는 도서를 조회하고</a:t>
                      </a:r>
                      <a:endParaRPr lang="en-US" altLang="ko-KR" sz="2500" baseline="0" dirty="0" smtClean="0"/>
                    </a:p>
                    <a:p>
                      <a:pPr algn="l" latinLnBrk="1"/>
                      <a:r>
                        <a:rPr lang="ko-KR" altLang="en-US" sz="2500" baseline="0" dirty="0" smtClean="0"/>
                        <a:t>테이블에 나온 검색결과 중 원하는 행을 선택해 버튼을 눌러 대출</a:t>
                      </a:r>
                      <a:endParaRPr lang="ko-KR" altLang="en-US" sz="2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/>
                        <a:t>Singleton, </a:t>
                      </a:r>
                    </a:p>
                    <a:p>
                      <a:pPr algn="l" latinLnBrk="1"/>
                      <a:r>
                        <a:rPr lang="en-US" altLang="ko-KR" sz="2400" dirty="0" smtClean="0"/>
                        <a:t>JAVA SWING,</a:t>
                      </a:r>
                      <a:r>
                        <a:rPr lang="en-US" altLang="ko-KR" sz="2400" baseline="0" dirty="0" smtClean="0"/>
                        <a:t> AWT, </a:t>
                      </a:r>
                    </a:p>
                    <a:p>
                      <a:pPr algn="l" latinLnBrk="1"/>
                      <a:r>
                        <a:rPr lang="en-US" altLang="ko-KR" sz="2400" baseline="0" dirty="0" smtClean="0"/>
                        <a:t>DML, DAO, DTO</a:t>
                      </a:r>
                      <a:endParaRPr lang="ko-KR" altLang="en-US" sz="24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10682102"/>
                  </a:ext>
                </a:extLst>
              </a:tr>
              <a:tr h="1195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도서 반납 기능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 smtClean="0"/>
                        <a:t>회원제를 통해 각자가 대출한 도서 목록이 </a:t>
                      </a:r>
                      <a:r>
                        <a:rPr lang="en-US" altLang="ko-KR" sz="2500" dirty="0" smtClean="0"/>
                        <a:t>JTABLE</a:t>
                      </a:r>
                      <a:r>
                        <a:rPr lang="ko-KR" altLang="en-US" sz="2500" dirty="0" smtClean="0"/>
                        <a:t>에 보여지고 </a:t>
                      </a:r>
                      <a:endParaRPr lang="en-US" altLang="ko-KR" sz="2500" dirty="0" smtClean="0"/>
                    </a:p>
                    <a:p>
                      <a:pPr algn="l" latinLnBrk="1"/>
                      <a:r>
                        <a:rPr lang="ko-KR" altLang="en-US" sz="2500" dirty="0" smtClean="0"/>
                        <a:t>반납하고자 하는 도서의 행을 선택해 버튼을 눌러 반납</a:t>
                      </a:r>
                      <a:endParaRPr lang="ko-KR" altLang="en-US" sz="2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/>
                        <a:t>Singleton, </a:t>
                      </a:r>
                    </a:p>
                    <a:p>
                      <a:pPr algn="l" latinLnBrk="1"/>
                      <a:r>
                        <a:rPr lang="en-US" altLang="ko-KR" sz="2400" dirty="0" smtClean="0"/>
                        <a:t>JAVA SWING,</a:t>
                      </a:r>
                      <a:r>
                        <a:rPr lang="en-US" altLang="ko-KR" sz="2400" baseline="0" dirty="0" smtClean="0"/>
                        <a:t> AWT, </a:t>
                      </a:r>
                    </a:p>
                    <a:p>
                      <a:pPr algn="l" latinLnBrk="1"/>
                      <a:r>
                        <a:rPr lang="en-US" altLang="ko-KR" sz="2400" baseline="0" dirty="0" smtClean="0"/>
                        <a:t>DML, DAO, DTO</a:t>
                      </a:r>
                      <a:endParaRPr lang="ko-KR" altLang="en-US" sz="2400" dirty="0" smtClean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04504816"/>
                  </a:ext>
                </a:extLst>
              </a:tr>
              <a:tr h="1195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도서 수정 기능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 smtClean="0"/>
                        <a:t>관리자는 도서의 추가 입고 및 폐기 할 시 수령을 수정</a:t>
                      </a:r>
                      <a:endParaRPr lang="en-US" altLang="ko-KR" sz="2500" dirty="0" smtClean="0"/>
                    </a:p>
                    <a:p>
                      <a:pPr algn="l" latinLnBrk="1"/>
                      <a:r>
                        <a:rPr lang="ko-KR" altLang="en-US" sz="2500" dirty="0" smtClean="0"/>
                        <a:t>도서의 고유번호를 확인해 원하는 도서의 수량을 변경</a:t>
                      </a:r>
                      <a:endParaRPr lang="ko-KR" altLang="en-US" sz="2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/>
                        <a:t>Singleton, </a:t>
                      </a:r>
                    </a:p>
                    <a:p>
                      <a:pPr algn="l" latinLnBrk="1"/>
                      <a:r>
                        <a:rPr lang="en-US" altLang="ko-KR" sz="2400" dirty="0" smtClean="0"/>
                        <a:t>JAVA</a:t>
                      </a:r>
                      <a:r>
                        <a:rPr lang="en-US" altLang="ko-KR" sz="2400" baseline="0" dirty="0" smtClean="0"/>
                        <a:t>,</a:t>
                      </a:r>
                      <a:r>
                        <a:rPr lang="en-US" altLang="ko-KR" sz="2400" dirty="0" smtClean="0"/>
                        <a:t> SWING,</a:t>
                      </a:r>
                      <a:r>
                        <a:rPr lang="en-US" altLang="ko-KR" sz="2400" baseline="0" dirty="0" smtClean="0"/>
                        <a:t> AWT, </a:t>
                      </a:r>
                    </a:p>
                    <a:p>
                      <a:pPr algn="l" latinLnBrk="1"/>
                      <a:r>
                        <a:rPr lang="en-US" altLang="ko-KR" sz="2400" baseline="0" dirty="0" smtClean="0"/>
                        <a:t>LANG, DML, DAO</a:t>
                      </a:r>
                      <a:endParaRPr lang="ko-KR" altLang="en-US" sz="2400" dirty="0" smtClean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58021549"/>
                  </a:ext>
                </a:extLst>
              </a:tr>
              <a:tr h="1195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도서 삭제 기능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 smtClean="0"/>
                        <a:t>관리자는 도서를 폐기 할 시 고유번호를 확인해 원하는 도서를 삭제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/>
                        <a:t>Singleton, </a:t>
                      </a:r>
                    </a:p>
                    <a:p>
                      <a:pPr algn="l" latinLnBrk="1"/>
                      <a:r>
                        <a:rPr lang="en-US" altLang="ko-KR" sz="2400" dirty="0" smtClean="0"/>
                        <a:t>JAVA</a:t>
                      </a:r>
                      <a:r>
                        <a:rPr lang="en-US" altLang="ko-KR" sz="2400" baseline="0" dirty="0" smtClean="0"/>
                        <a:t>,</a:t>
                      </a:r>
                      <a:r>
                        <a:rPr lang="en-US" altLang="ko-KR" sz="2400" dirty="0" smtClean="0"/>
                        <a:t> SWING,</a:t>
                      </a:r>
                      <a:r>
                        <a:rPr lang="en-US" altLang="ko-KR" sz="2400" baseline="0" dirty="0" smtClean="0"/>
                        <a:t> AWT, </a:t>
                      </a:r>
                    </a:p>
                    <a:p>
                      <a:pPr algn="l" latinLnBrk="1"/>
                      <a:r>
                        <a:rPr lang="en-US" altLang="ko-KR" sz="2400" baseline="0" dirty="0" smtClean="0"/>
                        <a:t>DML, DAO</a:t>
                      </a:r>
                      <a:endParaRPr lang="ko-KR" altLang="en-US" sz="2400" dirty="0" smtClean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65478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45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-200" dirty="0" smtClean="0">
                <a:solidFill>
                  <a:srgbClr val="6B6862"/>
                </a:solidFill>
                <a:latin typeface="Calibri"/>
                <a:ea typeface="Pretendard SemiBold"/>
              </a:rPr>
              <a:t>회원가입 기능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0200" y="3444466"/>
            <a:ext cx="3632201" cy="549439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4" name="꺾인 연결선 13"/>
          <p:cNvCxnSpPr/>
          <p:nvPr/>
        </p:nvCxnSpPr>
        <p:spPr>
          <a:xfrm rot="10800000">
            <a:off x="1790700" y="3249562"/>
            <a:ext cx="13296900" cy="5322938"/>
          </a:xfrm>
          <a:prstGeom prst="bentConnector3">
            <a:avLst>
              <a:gd name="adj1" fmla="val 102539"/>
            </a:avLst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0700" y="3161201"/>
            <a:ext cx="8364117" cy="58015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8505" y="3986711"/>
            <a:ext cx="3305636" cy="7144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1"/>
          <a:srcRect l="-1" t="1986" r="2414"/>
          <a:stretch/>
        </p:blipFill>
        <p:spPr>
          <a:xfrm>
            <a:off x="9597545" y="4874073"/>
            <a:ext cx="3300221" cy="72829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0" y="8089816"/>
            <a:ext cx="4658375" cy="60968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2286000" y="4467225"/>
            <a:ext cx="1905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57600" y="7448550"/>
            <a:ext cx="1676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endCxn id="16" idx="1"/>
          </p:cNvCxnSpPr>
          <p:nvPr/>
        </p:nvCxnSpPr>
        <p:spPr>
          <a:xfrm>
            <a:off x="3657600" y="7524750"/>
            <a:ext cx="1676400" cy="869909"/>
          </a:xfrm>
          <a:prstGeom prst="bentConnector3">
            <a:avLst>
              <a:gd name="adj1" fmla="val -1647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8751" y="2639491"/>
            <a:ext cx="3658111" cy="16099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25" name="꺾인 연결선 24"/>
          <p:cNvCxnSpPr>
            <a:endCxn id="23" idx="3"/>
          </p:cNvCxnSpPr>
          <p:nvPr/>
        </p:nvCxnSpPr>
        <p:spPr>
          <a:xfrm rot="10800000">
            <a:off x="9506863" y="3444466"/>
            <a:ext cx="6348961" cy="1166372"/>
          </a:xfrm>
          <a:prstGeom prst="bentConnector3">
            <a:avLst>
              <a:gd name="adj1" fmla="val 192"/>
            </a:avLst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-200" noProof="0" dirty="0" smtClean="0">
                <a:solidFill>
                  <a:srgbClr val="6B6862"/>
                </a:solidFill>
                <a:latin typeface="Calibri"/>
                <a:ea typeface="Pretendard SemiBold"/>
              </a:rPr>
              <a:t>도서 대출 기능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950" y="7294610"/>
            <a:ext cx="852511" cy="87686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4501" y="7318968"/>
            <a:ext cx="876868" cy="8281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8" name="직선 화살표 연결선 17"/>
          <p:cNvCxnSpPr/>
          <p:nvPr/>
        </p:nvCxnSpPr>
        <p:spPr>
          <a:xfrm>
            <a:off x="8014950" y="7814537"/>
            <a:ext cx="227168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02014" y="7992720"/>
            <a:ext cx="1896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/>
              <a:t>수량 변경 </a:t>
            </a:r>
            <a:endParaRPr lang="ko-KR" altLang="en-US" sz="30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4500" y="2549010"/>
            <a:ext cx="5614351" cy="423921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2176" y="8348286"/>
            <a:ext cx="875313" cy="828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24" name="직선 화살표 연결선 23"/>
          <p:cNvCxnSpPr/>
          <p:nvPr/>
        </p:nvCxnSpPr>
        <p:spPr>
          <a:xfrm>
            <a:off x="8014950" y="4990114"/>
            <a:ext cx="227168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196466" y="4296729"/>
            <a:ext cx="4691106" cy="144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193611" y="5514338"/>
            <a:ext cx="4691106" cy="144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700300" y="4313272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/>
              <a:t>대여</a:t>
            </a:r>
            <a:endParaRPr lang="ko-KR" altLang="en-US" sz="3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014950" y="8724900"/>
            <a:ext cx="227168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679172" y="8475932"/>
            <a:ext cx="10406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/>
              <a:t>삭제 </a:t>
            </a:r>
            <a:endParaRPr lang="ko-KR" altLang="en-US" sz="30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2340" y="2568059"/>
            <a:ext cx="5630061" cy="422016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11532297" y="4328512"/>
            <a:ext cx="4691106" cy="144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1524254" y="5852431"/>
            <a:ext cx="4691106" cy="144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도서 대출 기능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014950" y="5825818"/>
            <a:ext cx="227168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00300" y="514897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/>
              <a:t>대여</a:t>
            </a:r>
            <a:endParaRPr lang="ko-KR" altLang="en-US" sz="30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1013288" y="3606800"/>
            <a:ext cx="5649113" cy="4210638"/>
            <a:chOff x="11013288" y="3606800"/>
            <a:chExt cx="5649113" cy="421063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13288" y="3606800"/>
              <a:ext cx="5649113" cy="421063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11490960" y="5364480"/>
              <a:ext cx="4724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684020" y="3606800"/>
            <a:ext cx="5620534" cy="4210638"/>
            <a:chOff x="1684020" y="3606800"/>
            <a:chExt cx="5620534" cy="421063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4020" y="3606800"/>
              <a:ext cx="5620534" cy="421063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2156827" y="5372100"/>
              <a:ext cx="4724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016001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0" y="35052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9701" y="1803401"/>
            <a:ext cx="7835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8900" b="1" spc="-200">
                <a:solidFill>
                  <a:srgbClr val="6B6862"/>
                </a:solidFill>
                <a:latin typeface="Pretendard Semi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16500" y="40259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spc="-100" dirty="0" smtClean="0">
                <a:solidFill>
                  <a:srgbClr val="6B6862"/>
                </a:solidFill>
                <a:ea typeface="Pretendard Regular"/>
              </a:rPr>
              <a:t>주제 소개</a:t>
            </a:r>
            <a:endParaRPr lang="ko-KR" altLang="en-US" sz="3000" spc="-100" dirty="0">
              <a:solidFill>
                <a:srgbClr val="6B6862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14800" y="4000501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spc="-100">
                <a:solidFill>
                  <a:srgbClr val="6B6862"/>
                </a:solidFill>
                <a:latin typeface="Pretendard Bold"/>
              </a:rPr>
              <a:t>01.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53700" y="40259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spc="-100" dirty="0" smtClean="0">
                <a:solidFill>
                  <a:srgbClr val="6B6862"/>
                </a:solidFill>
                <a:ea typeface="Pretendard Regular"/>
              </a:rPr>
              <a:t>주요 기능 설명</a:t>
            </a:r>
            <a:endParaRPr lang="ko-KR" altLang="en-US" sz="3000" spc="-100" dirty="0">
              <a:solidFill>
                <a:srgbClr val="6B6862"/>
              </a:solidFill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26600" y="4000501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spc="-100">
                <a:solidFill>
                  <a:srgbClr val="6B6862"/>
                </a:solidFill>
                <a:latin typeface="Pretendard Bold"/>
              </a:rPr>
              <a:t>04.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16500" y="4529793"/>
            <a:ext cx="3200400" cy="1028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000" spc="-100" dirty="0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주제 설명</a:t>
            </a:r>
            <a:endParaRPr lang="en-US" altLang="ko-KR" sz="2000" spc="-100" dirty="0" smtClean="0">
              <a:solidFill>
                <a:srgbClr val="6B6862">
                  <a:alpha val="60000"/>
                </a:srgbClr>
              </a:solidFill>
              <a:ea typeface="Pretendard Regular"/>
            </a:endParaRPr>
          </a:p>
          <a:p>
            <a:pPr marL="342900" lvl="0" indent="-342900" algn="l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000" spc="-100" dirty="0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개발 동기</a:t>
            </a:r>
            <a:endParaRPr lang="en-US" altLang="ko-KR" sz="2000" spc="-100" dirty="0" smtClean="0">
              <a:solidFill>
                <a:srgbClr val="6B6862">
                  <a:alpha val="60000"/>
                </a:srgbClr>
              </a:solidFill>
              <a:ea typeface="Pretendard Regular"/>
            </a:endParaRPr>
          </a:p>
          <a:p>
            <a:pPr marL="342900" lvl="0" indent="-342900" algn="l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000" spc="-100" dirty="0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기대 효과</a:t>
            </a:r>
            <a:endParaRPr lang="en-US" altLang="ko-KR" sz="2000" spc="-100" dirty="0" smtClean="0">
              <a:solidFill>
                <a:srgbClr val="6B6862">
                  <a:alpha val="60000"/>
                </a:srgbClr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016500" y="55245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spc="-100" dirty="0" smtClean="0">
                <a:solidFill>
                  <a:srgbClr val="6B6862"/>
                </a:solidFill>
                <a:ea typeface="Pretendard Regular"/>
              </a:rPr>
              <a:t>프로그램 개요</a:t>
            </a:r>
            <a:endParaRPr lang="ko-KR" altLang="en-US" sz="3000" spc="-100" dirty="0">
              <a:solidFill>
                <a:srgbClr val="6B6862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14800" y="5499101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spc="-100">
                <a:solidFill>
                  <a:srgbClr val="6B6862"/>
                </a:solidFill>
                <a:latin typeface="Pretendard Bold"/>
              </a:rPr>
              <a:t>02.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53700" y="55245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spc="-100" dirty="0" smtClean="0">
                <a:solidFill>
                  <a:srgbClr val="6B6862"/>
                </a:solidFill>
                <a:ea typeface="Pretendard Regular"/>
              </a:rPr>
              <a:t>시연 영상</a:t>
            </a:r>
            <a:endParaRPr lang="ko-KR" altLang="en-US" sz="3000" spc="-100" dirty="0">
              <a:solidFill>
                <a:srgbClr val="6B6862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26600" y="5499101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spc="-100" dirty="0">
                <a:solidFill>
                  <a:srgbClr val="6B6862"/>
                </a:solidFill>
                <a:latin typeface="Pretendard Bold"/>
              </a:rPr>
              <a:t>05.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16500" y="6343651"/>
            <a:ext cx="3200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000" spc="-100" dirty="0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요구사항 명세서</a:t>
            </a:r>
            <a:endParaRPr lang="en-US" altLang="ko-KR" sz="2000" spc="-100" dirty="0" smtClean="0">
              <a:solidFill>
                <a:srgbClr val="6B6862">
                  <a:alpha val="60000"/>
                </a:srgbClr>
              </a:solidFill>
              <a:ea typeface="Pretendard Regular"/>
            </a:endParaRPr>
          </a:p>
          <a:p>
            <a:pPr marL="342900" lvl="0" indent="-342900" algn="l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000" spc="-100" dirty="0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개발 환경</a:t>
            </a:r>
            <a:endParaRPr lang="en-US" altLang="ko-KR" sz="2000" spc="-100" dirty="0" smtClean="0">
              <a:solidFill>
                <a:srgbClr val="6B6862">
                  <a:alpha val="60000"/>
                </a:srgbClr>
              </a:solidFill>
              <a:ea typeface="Pretendard Regular"/>
            </a:endParaRPr>
          </a:p>
          <a:p>
            <a:pPr marL="342900" lvl="0" indent="-342900" algn="l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000" spc="-100" dirty="0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타임라인</a:t>
            </a:r>
            <a:endParaRPr lang="ko-KR" altLang="en-US" sz="2000" spc="-100" dirty="0">
              <a:solidFill>
                <a:srgbClr val="6B6862">
                  <a:alpha val="60000"/>
                </a:srgbClr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016500" y="71247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spc="-100" dirty="0" smtClean="0">
                <a:solidFill>
                  <a:srgbClr val="6B6862"/>
                </a:solidFill>
                <a:ea typeface="Pretendard Regular"/>
              </a:rPr>
              <a:t>구조 및 흐름</a:t>
            </a:r>
            <a:endParaRPr lang="ko-KR" altLang="en-US" sz="3000" spc="-100" dirty="0">
              <a:solidFill>
                <a:srgbClr val="6B6862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114800" y="7112001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spc="-100">
                <a:solidFill>
                  <a:srgbClr val="6B6862"/>
                </a:solidFill>
                <a:latin typeface="Pretendard Bold"/>
              </a:rPr>
              <a:t>03.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16500" y="7943851"/>
            <a:ext cx="3200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sz="2000" spc="-100" dirty="0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E-R Model &amp;</a:t>
            </a:r>
            <a:r>
              <a:rPr lang="ko-KR" altLang="en-US" sz="2000" spc="-100" dirty="0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 </a:t>
            </a:r>
            <a:r>
              <a:rPr lang="en-US" altLang="ko-KR" sz="2000" spc="-100" dirty="0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ERD</a:t>
            </a:r>
          </a:p>
          <a:p>
            <a:pPr marL="342900" lvl="0" indent="-342900" algn="l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000" spc="-100" dirty="0" err="1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유스케이스</a:t>
            </a:r>
            <a:endParaRPr lang="en-US" altLang="ko-KR" sz="2000" spc="-100" dirty="0" smtClean="0">
              <a:solidFill>
                <a:srgbClr val="6B6862">
                  <a:alpha val="60000"/>
                </a:srgbClr>
              </a:solidFill>
              <a:ea typeface="Pretendard Regular"/>
            </a:endParaRPr>
          </a:p>
          <a:p>
            <a:pPr marL="342900" lvl="0" indent="-342900" algn="l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000" spc="-100" dirty="0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페이퍼 </a:t>
            </a:r>
            <a:r>
              <a:rPr lang="ko-KR" altLang="en-US" sz="2000" spc="-100" dirty="0" err="1" smtClean="0">
                <a:solidFill>
                  <a:srgbClr val="6B6862">
                    <a:alpha val="60000"/>
                  </a:srgbClr>
                </a:solidFill>
                <a:ea typeface="Pretendard Regular"/>
              </a:rPr>
              <a:t>프로토타입</a:t>
            </a:r>
            <a:endParaRPr lang="en-US" altLang="ko-KR" sz="2000" spc="-100" dirty="0" smtClean="0">
              <a:solidFill>
                <a:srgbClr val="6B6862">
                  <a:alpha val="60000"/>
                </a:srgbClr>
              </a:solidFill>
              <a:ea typeface="Pretendard Regular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10553700" y="7035799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spc="-100" dirty="0" smtClean="0">
                <a:solidFill>
                  <a:srgbClr val="6B6862"/>
                </a:solidFill>
                <a:ea typeface="Pretendard Regular"/>
              </a:rPr>
              <a:t>후기</a:t>
            </a:r>
            <a:endParaRPr lang="ko-KR" altLang="en-US" sz="3000" spc="-100" dirty="0">
              <a:solidFill>
                <a:srgbClr val="6B6862"/>
              </a:solidFill>
              <a:ea typeface="Pretendard Regular"/>
            </a:endParaRPr>
          </a:p>
        </p:txBody>
      </p:sp>
      <p:sp>
        <p:nvSpPr>
          <p:cNvPr id="30" name="TextBox 14"/>
          <p:cNvSpPr txBox="1"/>
          <p:nvPr/>
        </p:nvSpPr>
        <p:spPr>
          <a:xfrm>
            <a:off x="9626600" y="7010400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spc="-100" dirty="0" smtClean="0">
                <a:solidFill>
                  <a:srgbClr val="6B6862"/>
                </a:solidFill>
                <a:latin typeface="Pretendard Bold"/>
              </a:rPr>
              <a:t>06.</a:t>
            </a:r>
            <a:endParaRPr lang="en-US" sz="3100" spc="-100" dirty="0">
              <a:solidFill>
                <a:srgbClr val="6B6862"/>
              </a:solidFill>
              <a:latin typeface="Pretendard Bold"/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smtClean="0"/>
              <a:t> / 32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-200" dirty="0" smtClean="0">
                <a:solidFill>
                  <a:srgbClr val="6B6862"/>
                </a:solidFill>
                <a:latin typeface="Calibri"/>
                <a:ea typeface="Pretendard SemiBold"/>
              </a:rPr>
              <a:t>도서 대출 기능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4517" y="3636652"/>
            <a:ext cx="6687483" cy="44487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6541" y="2903123"/>
            <a:ext cx="3629532" cy="146705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1970" y="6072213"/>
            <a:ext cx="4658375" cy="20386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1970" y="3983855"/>
            <a:ext cx="6411220" cy="172426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6" name="직선 연결선 15"/>
          <p:cNvCxnSpPr/>
          <p:nvPr/>
        </p:nvCxnSpPr>
        <p:spPr>
          <a:xfrm>
            <a:off x="7162800" y="5295900"/>
            <a:ext cx="0" cy="24384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280706" y="5295900"/>
            <a:ext cx="88209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248400" y="7734300"/>
            <a:ext cx="91440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4343400" y="3924300"/>
            <a:ext cx="1219200" cy="445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209800" y="4768850"/>
            <a:ext cx="1676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209800" y="4920622"/>
            <a:ext cx="2133600" cy="165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4" idx="3"/>
            <a:endCxn id="11" idx="1"/>
          </p:cNvCxnSpPr>
          <p:nvPr/>
        </p:nvCxnSpPr>
        <p:spPr>
          <a:xfrm>
            <a:off x="3886200" y="4845050"/>
            <a:ext cx="6105770" cy="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209800" y="3924300"/>
            <a:ext cx="2133600" cy="84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꺾인 연결선 36"/>
          <p:cNvCxnSpPr>
            <a:stCxn id="25" idx="3"/>
            <a:endCxn id="10" idx="1"/>
          </p:cNvCxnSpPr>
          <p:nvPr/>
        </p:nvCxnSpPr>
        <p:spPr>
          <a:xfrm>
            <a:off x="4343400" y="5003486"/>
            <a:ext cx="5648570" cy="2088045"/>
          </a:xfrm>
          <a:prstGeom prst="bentConnector3">
            <a:avLst>
              <a:gd name="adj1" fmla="val 7495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72434" y="5914602"/>
            <a:ext cx="930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변경된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값으로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테이블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갱신 </a:t>
            </a:r>
            <a:endParaRPr lang="ko-KR" altLang="en-US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도서 반납 기능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8014950" y="5825818"/>
            <a:ext cx="227168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00300" y="514897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/>
              <a:t>반납</a:t>
            </a:r>
            <a:endParaRPr lang="ko-KR" altLang="en-US" sz="30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675217" y="3320656"/>
            <a:ext cx="5649113" cy="4210638"/>
            <a:chOff x="11013288" y="3606800"/>
            <a:chExt cx="5649113" cy="421063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13288" y="3606800"/>
              <a:ext cx="5649113" cy="421063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11490960" y="5364480"/>
              <a:ext cx="4724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030377" y="3316993"/>
            <a:ext cx="5620534" cy="4210638"/>
            <a:chOff x="1684020" y="3606800"/>
            <a:chExt cx="5620534" cy="421063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4020" y="3606800"/>
              <a:ext cx="5620534" cy="421063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2156827" y="5372100"/>
              <a:ext cx="4724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1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도서 반납 기능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4758" y="7294610"/>
            <a:ext cx="852511" cy="87686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9075" y="7281882"/>
            <a:ext cx="876868" cy="8281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>
            <a:off x="8014950" y="7814537"/>
            <a:ext cx="227168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02014" y="7992720"/>
            <a:ext cx="1896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/>
              <a:t>수량 변경 </a:t>
            </a:r>
            <a:endParaRPr lang="ko-KR" altLang="en-US" sz="3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1956" y="8352177"/>
            <a:ext cx="875313" cy="828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8014950" y="4990114"/>
            <a:ext cx="227168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034758" y="2691012"/>
            <a:ext cx="5614351" cy="4239214"/>
            <a:chOff x="1714500" y="2549010"/>
            <a:chExt cx="5614351" cy="423921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14500" y="2549010"/>
              <a:ext cx="5614351" cy="4239214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2196466" y="4296729"/>
              <a:ext cx="4691106" cy="1445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93611" y="5514338"/>
              <a:ext cx="4691106" cy="1445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700300" y="4313272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/>
              <a:t>반납</a:t>
            </a:r>
            <a:endParaRPr lang="ko-KR" altLang="en-US" sz="3000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014950" y="8724900"/>
            <a:ext cx="227168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09027" y="8453429"/>
            <a:ext cx="10406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/>
              <a:t>추가 </a:t>
            </a:r>
            <a:endParaRPr lang="ko-KR" altLang="en-US" sz="3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638300" y="2718323"/>
            <a:ext cx="5630061" cy="4220164"/>
            <a:chOff x="11032340" y="2568059"/>
            <a:chExt cx="5630061" cy="422016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32340" y="2568059"/>
              <a:ext cx="5630061" cy="4220164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22" name="직사각형 21"/>
            <p:cNvSpPr/>
            <p:nvPr/>
          </p:nvSpPr>
          <p:spPr>
            <a:xfrm>
              <a:off x="11532297" y="4328512"/>
              <a:ext cx="4691106" cy="1445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524254" y="5852431"/>
              <a:ext cx="4691106" cy="1445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7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도서 반납 기능</a:t>
            </a:r>
            <a:endParaRPr kumimoji="0" lang="en-US" altLang="ko-KR" sz="6000" b="0" i="0" u="none" strike="noStrike" kern="1200" cap="none" spc="-200" normalizeH="0" baseline="0" noProof="0" dirty="0" smtClean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820" y="3250139"/>
            <a:ext cx="8292137" cy="448416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4431" y="2884374"/>
            <a:ext cx="6298840" cy="16326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4431" y="5236355"/>
            <a:ext cx="6298840" cy="181214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286000" y="3606800"/>
            <a:ext cx="2971800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86000" y="3771900"/>
            <a:ext cx="3962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2" idx="3"/>
            <a:endCxn id="10" idx="1"/>
          </p:cNvCxnSpPr>
          <p:nvPr/>
        </p:nvCxnSpPr>
        <p:spPr>
          <a:xfrm>
            <a:off x="5257800" y="3689350"/>
            <a:ext cx="4956631" cy="11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3" idx="3"/>
            <a:endCxn id="11" idx="1"/>
          </p:cNvCxnSpPr>
          <p:nvPr/>
        </p:nvCxnSpPr>
        <p:spPr>
          <a:xfrm>
            <a:off x="6248400" y="3886200"/>
            <a:ext cx="3966031" cy="2256228"/>
          </a:xfrm>
          <a:prstGeom prst="bentConnector3">
            <a:avLst>
              <a:gd name="adj1" fmla="val 946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도서 검색 기능</a:t>
            </a:r>
            <a:endParaRPr kumimoji="0" lang="en-US" altLang="ko-KR" sz="6000" b="0" i="0" u="none" strike="noStrike" kern="1200" cap="none" spc="-200" normalizeH="0" baseline="0" noProof="0" dirty="0" smtClean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3577925"/>
            <a:ext cx="5639587" cy="424874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4235" y="3596978"/>
            <a:ext cx="5668166" cy="422969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>
            <a:off x="7543800" y="5702296"/>
            <a:ext cx="29718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31005" y="4942698"/>
            <a:ext cx="1810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/>
              <a:t>도서 검색</a:t>
            </a:r>
            <a:endParaRPr lang="ko-KR" altLang="en-US" sz="3000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도서 검색 기능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3484451"/>
            <a:ext cx="7873334" cy="461349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7336" y="2857500"/>
            <a:ext cx="6525065" cy="58674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438400" y="4105275"/>
            <a:ext cx="6705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 flipV="1">
            <a:off x="9144000" y="3162300"/>
            <a:ext cx="1295400" cy="10572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0325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도서 삭제 기능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979855" y="2675423"/>
            <a:ext cx="4259991" cy="2122723"/>
            <a:chOff x="6979855" y="2675423"/>
            <a:chExt cx="4259991" cy="212272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9855" y="2675423"/>
              <a:ext cx="3432272" cy="143208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63000" y="3721671"/>
              <a:ext cx="2476846" cy="107647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2841014"/>
            <a:ext cx="5057065" cy="378854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7646" y="2841014"/>
            <a:ext cx="5031524" cy="381408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051050" y="4946650"/>
            <a:ext cx="4267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007850" y="4984750"/>
            <a:ext cx="4267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9528" y="5319630"/>
            <a:ext cx="5248609" cy="393867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28" name="직선 화살표 연결선 27"/>
          <p:cNvCxnSpPr/>
          <p:nvPr/>
        </p:nvCxnSpPr>
        <p:spPr>
          <a:xfrm>
            <a:off x="9178928" y="4798146"/>
            <a:ext cx="0" cy="106766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1638300" y="7050787"/>
            <a:ext cx="5325218" cy="1648055"/>
            <a:chOff x="1638300" y="7050787"/>
            <a:chExt cx="5325218" cy="1648055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8300" y="7050787"/>
              <a:ext cx="5325218" cy="164805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1638300" y="8321040"/>
              <a:ext cx="5143500" cy="327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2" name="구부러진 연결선 41"/>
          <p:cNvCxnSpPr>
            <a:stCxn id="15" idx="3"/>
            <a:endCxn id="7" idx="1"/>
          </p:cNvCxnSpPr>
          <p:nvPr/>
        </p:nvCxnSpPr>
        <p:spPr>
          <a:xfrm flipV="1">
            <a:off x="6318250" y="3391466"/>
            <a:ext cx="661605" cy="1631384"/>
          </a:xfrm>
          <a:prstGeom prst="curvedConnector3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>
            <a:stCxn id="9" idx="3"/>
            <a:endCxn id="18" idx="1"/>
          </p:cNvCxnSpPr>
          <p:nvPr/>
        </p:nvCxnSpPr>
        <p:spPr>
          <a:xfrm>
            <a:off x="11239846" y="4259909"/>
            <a:ext cx="768004" cy="801041"/>
          </a:xfrm>
          <a:prstGeom prst="curvedConnector3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0325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도서 삭제 기능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6957" y="2608317"/>
            <a:ext cx="6066394" cy="55849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3159715"/>
            <a:ext cx="9220200" cy="236751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5749475"/>
            <a:ext cx="4220164" cy="328658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5491467" y="6204391"/>
            <a:ext cx="4259991" cy="2122723"/>
            <a:chOff x="6979855" y="2675423"/>
            <a:chExt cx="4259991" cy="2122723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9855" y="2675423"/>
              <a:ext cx="3432272" cy="143208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63000" y="3721671"/>
              <a:ext cx="2476846" cy="107647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</p:grpSp>
      <p:cxnSp>
        <p:nvCxnSpPr>
          <p:cNvPr id="20" name="직선 화살표 연결선 19"/>
          <p:cNvCxnSpPr/>
          <p:nvPr/>
        </p:nvCxnSpPr>
        <p:spPr>
          <a:xfrm flipV="1">
            <a:off x="5029200" y="7277100"/>
            <a:ext cx="381000" cy="82459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endCxn id="16" idx="1"/>
          </p:cNvCxnSpPr>
          <p:nvPr/>
        </p:nvCxnSpPr>
        <p:spPr>
          <a:xfrm rot="5400000">
            <a:off x="-416625" y="5337842"/>
            <a:ext cx="4109850" cy="12700"/>
          </a:xfrm>
          <a:prstGeom prst="bentConnector4">
            <a:avLst>
              <a:gd name="adj1" fmla="val 696"/>
              <a:gd name="adj2" fmla="val 2185717"/>
            </a:avLst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971800" y="4061460"/>
            <a:ext cx="1820306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4798456" y="4152900"/>
            <a:ext cx="6402944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1" y="1524001"/>
            <a:ext cx="145161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6007100"/>
            <a:ext cx="11531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98800" y="2184401"/>
            <a:ext cx="4343400" cy="389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999" b="0" i="0" u="none" strike="noStrike" kern="1200" cap="none" spc="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05</a:t>
            </a:r>
            <a:endParaRPr kumimoji="0" lang="en-US" sz="21999" b="0" i="0" u="none" strike="noStrike" kern="1200" cap="none" spc="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94601" y="3225801"/>
            <a:ext cx="7531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400" spc="-300" noProof="0" dirty="0" smtClean="0">
                <a:solidFill>
                  <a:srgbClr val="6B6862"/>
                </a:solidFill>
                <a:latin typeface="Calibri"/>
                <a:ea typeface="Pretendard SemiBold"/>
              </a:rPr>
              <a:t>시연 영상</a:t>
            </a:r>
            <a:endParaRPr kumimoji="0" lang="en-US" sz="6400" b="0" i="0" u="none" strike="noStrike" kern="1200" cap="none" spc="-3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0325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-200" dirty="0" smtClean="0">
                <a:solidFill>
                  <a:srgbClr val="6B6862"/>
                </a:solidFill>
                <a:latin typeface="Calibri"/>
                <a:ea typeface="Pretendard SemiBold"/>
              </a:rPr>
              <a:t>사용자 시연 영상 </a:t>
            </a:r>
            <a:r>
              <a:rPr lang="en-US" altLang="ko-KR" sz="6000" spc="-200" dirty="0" smtClean="0">
                <a:solidFill>
                  <a:srgbClr val="6B6862"/>
                </a:solidFill>
                <a:latin typeface="Calibri"/>
                <a:ea typeface="Pretendard SemiBold"/>
              </a:rPr>
              <a:t>(</a:t>
            </a:r>
            <a:r>
              <a:rPr lang="ko-KR" altLang="en-US" sz="6000" spc="-200" dirty="0" smtClean="0">
                <a:solidFill>
                  <a:srgbClr val="6B6862"/>
                </a:solidFill>
                <a:latin typeface="Calibri"/>
                <a:ea typeface="Pretendard SemiBold"/>
              </a:rPr>
              <a:t>링크 첨부</a:t>
            </a:r>
            <a:r>
              <a:rPr lang="en-US" altLang="ko-KR" sz="6000" spc="-200" dirty="0" smtClean="0">
                <a:solidFill>
                  <a:srgbClr val="6B6862"/>
                </a:solidFill>
                <a:latin typeface="Calibri"/>
                <a:ea typeface="Pretendard SemiBold"/>
              </a:rPr>
              <a:t>)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 smtClean="0"/>
              <a:t> / 32</a:t>
            </a:r>
            <a:endParaRPr lang="en-US" dirty="0"/>
          </a:p>
        </p:txBody>
      </p:sp>
      <p:pic>
        <p:nvPicPr>
          <p:cNvPr id="10" name="그림 9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1634" y="3467100"/>
            <a:ext cx="7017434" cy="5562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764848" y="2635988"/>
            <a:ext cx="53341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https://youtu.be/w86BNvCbmbY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57897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1" y="1524001"/>
            <a:ext cx="145161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6007100"/>
            <a:ext cx="11531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98800" y="2184401"/>
            <a:ext cx="4343400" cy="389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1999" dirty="0" smtClean="0">
                <a:solidFill>
                  <a:srgbClr val="6B6862"/>
                </a:solidFill>
                <a:latin typeface="Pretendard SemiBold"/>
              </a:rPr>
              <a:t>01</a:t>
            </a:r>
            <a:endParaRPr lang="en-US" sz="21999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94601" y="3225801"/>
            <a:ext cx="7531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6400" spc="-300" dirty="0" smtClean="0">
                <a:solidFill>
                  <a:srgbClr val="6B6862"/>
                </a:solidFill>
                <a:ea typeface="Pretendard SemiBold"/>
              </a:rPr>
              <a:t>주제 소개</a:t>
            </a:r>
            <a:endParaRPr lang="en-US" sz="6400" spc="-300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smtClean="0"/>
              <a:t> / 32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0325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-200" dirty="0" smtClean="0">
                <a:solidFill>
                  <a:srgbClr val="6B6862"/>
                </a:solidFill>
                <a:latin typeface="Calibri"/>
                <a:ea typeface="Pretendard SemiBold"/>
              </a:rPr>
              <a:t>관리</a:t>
            </a: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자 시연 영상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7" name="관리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45113" y="2782443"/>
            <a:ext cx="7597774" cy="6078219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6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1" y="1524001"/>
            <a:ext cx="145161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6007100"/>
            <a:ext cx="11531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98800" y="2184401"/>
            <a:ext cx="4343400" cy="389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999" b="0" i="0" u="none" strike="noStrike" kern="1200" cap="none" spc="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06</a:t>
            </a:r>
            <a:endParaRPr kumimoji="0" lang="en-US" sz="21999" b="0" i="0" u="none" strike="noStrike" kern="1200" cap="none" spc="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94601" y="3225801"/>
            <a:ext cx="7531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1200" cap="none" spc="-3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후기</a:t>
            </a:r>
            <a:endParaRPr kumimoji="0" lang="en-US" sz="6400" b="0" i="0" u="none" strike="noStrike" kern="1200" cap="none" spc="-3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후기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628776" y="2857500"/>
            <a:ext cx="15821024" cy="2590800"/>
            <a:chOff x="1638301" y="3225800"/>
            <a:chExt cx="15821024" cy="11176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1" y="3225800"/>
              <a:ext cx="14693900" cy="11176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1" y="3225800"/>
              <a:ext cx="3695700" cy="111760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2413001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-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etendard Medium"/>
                  <a:cs typeface="+mn-cs"/>
                </a:rPr>
                <a:t>세분화</a:t>
              </a:r>
              <a:endPara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943601" y="3556001"/>
              <a:ext cx="11515724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-200" normalizeH="0" baseline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주제를 세분화하지 않았더니</a:t>
              </a:r>
              <a:r>
                <a:rPr lang="en-US" altLang="ko-KR" sz="3000" spc="-200" dirty="0">
                  <a:solidFill>
                    <a:srgbClr val="6B6862"/>
                  </a:solidFill>
                  <a:latin typeface="Calibri"/>
                  <a:ea typeface="Pretendard Regular"/>
                </a:rPr>
                <a:t> </a:t>
              </a:r>
              <a:r>
                <a:rPr lang="ko-KR" altLang="en-US" sz="3000" spc="-20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설계단계에서 시간을 낭비한 부분이 많았다</a:t>
              </a:r>
              <a:r>
                <a:rPr lang="en-US" altLang="ko-KR" sz="3000" spc="-20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.</a:t>
              </a:r>
              <a:endParaRPr kumimoji="0" lang="en-US" altLang="ko-KR" sz="3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-200" normalizeH="0" baseline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프로젝트</a:t>
              </a:r>
              <a:r>
                <a:rPr kumimoji="0" lang="ko-KR" altLang="en-US" sz="3000" b="0" i="0" u="none" strike="noStrike" kern="1200" cap="none" spc="-200" normalizeH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 주제를  더 작게 세분화 한 후에 작업해야 한다는 것을 깨닫고</a:t>
              </a:r>
              <a:r>
                <a:rPr kumimoji="0" lang="en-US" altLang="ko-KR" sz="3000" b="0" i="0" u="none" strike="noStrike" kern="1200" cap="none" spc="-200" normalizeH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0" i="0" u="none" strike="noStrike" kern="1200" cap="none" spc="-200" normalizeH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GUI </a:t>
              </a:r>
              <a:r>
                <a:rPr kumimoji="0" lang="ko-KR" altLang="en-US" sz="3000" b="0" i="0" u="none" strike="noStrike" kern="1200" cap="none" spc="-200" normalizeH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화면을 설계하기 전 페이퍼 프로토타입을 진행하며 세분화 작업을 실시했다</a:t>
              </a:r>
              <a:r>
                <a:rPr kumimoji="0" lang="en-US" altLang="ko-KR" sz="3000" b="0" i="0" u="none" strike="noStrike" kern="1200" cap="none" spc="-200" normalizeH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-200" normalizeH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 </a:t>
              </a:r>
              <a:r>
                <a:rPr kumimoji="0" lang="en-US" altLang="ko-KR" sz="3000" b="0" i="0" u="none" strike="noStrike" kern="1200" cap="none" spc="-200" normalizeH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GUI </a:t>
              </a:r>
              <a:r>
                <a:rPr kumimoji="0" lang="ko-KR" altLang="en-US" sz="3000" b="0" i="0" u="none" strike="noStrike" kern="1200" cap="none" spc="-200" normalizeH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설계에 대한 작업을 더욱 세분화했기에  </a:t>
              </a:r>
              <a:r>
                <a:rPr kumimoji="0" lang="en-US" altLang="ko-KR" sz="3000" b="0" i="0" u="none" strike="noStrike" kern="1200" cap="none" spc="-200" normalizeH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GUI</a:t>
              </a:r>
              <a:r>
                <a:rPr kumimoji="0" lang="ko-KR" altLang="en-US" sz="3000" b="0" i="0" u="none" strike="noStrike" kern="1200" cap="none" spc="-200" normalizeH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구현하는데 있어 막힘없이 진행했다</a:t>
              </a:r>
              <a:r>
                <a:rPr kumimoji="0" lang="en-US" altLang="ko-KR" sz="3000" b="0" i="0" u="none" strike="noStrike" kern="1200" cap="none" spc="-200" normalizeH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.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628776" y="5981701"/>
            <a:ext cx="15024100" cy="2489200"/>
            <a:chOff x="1638301" y="5778500"/>
            <a:chExt cx="15024100" cy="11176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1" y="5778500"/>
              <a:ext cx="14693900" cy="11176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1" y="5778500"/>
              <a:ext cx="3695700" cy="11176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2413001" y="61087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-10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etendard Medium"/>
                  <a:cs typeface="+mn-cs"/>
                </a:rPr>
                <a:t>문제 해겨</a:t>
              </a:r>
              <a:endPara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778501" y="6108701"/>
              <a:ext cx="102362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000" spc="-200" noProof="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GUI</a:t>
              </a:r>
              <a:r>
                <a:rPr lang="ko-KR" altLang="en-US" sz="3000" spc="-200" noProof="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를</a:t>
              </a:r>
              <a:r>
                <a:rPr lang="en-US" altLang="ko-KR" sz="3000" spc="-200" noProof="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 </a:t>
              </a:r>
              <a:r>
                <a:rPr lang="ko-KR" altLang="en-US" sz="3000" spc="-200" noProof="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구현하는 데 있어 </a:t>
              </a:r>
              <a:r>
                <a:rPr lang="en-US" altLang="ko-KR" sz="3000" spc="-200" noProof="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JAVA SWING</a:t>
              </a:r>
              <a:r>
                <a:rPr lang="ko-KR" altLang="en-US" sz="3000" spc="-200" noProof="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과 </a:t>
              </a:r>
              <a:r>
                <a:rPr lang="en-US" altLang="ko-KR" sz="3000" spc="-200" noProof="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AWT </a:t>
              </a:r>
              <a:r>
                <a:rPr lang="ko-KR" altLang="en-US" sz="3000" spc="-200" noProof="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패키지에 대해 처음 접하는 내용들이 많았던 것 같다</a:t>
              </a:r>
              <a:r>
                <a:rPr lang="en-US" altLang="ko-KR" sz="3000" spc="-200" noProof="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. </a:t>
              </a:r>
              <a:r>
                <a:rPr lang="ko-KR" altLang="en-US" sz="3000" spc="-200" noProof="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하지만 수많은 검색을 통해 개념과 사용법을 익히고</a:t>
              </a:r>
              <a:r>
                <a:rPr lang="en-US" altLang="ko-KR" sz="3000" spc="-200" noProof="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,</a:t>
              </a:r>
              <a:r>
                <a:rPr lang="ko-KR" altLang="en-US" sz="3000" spc="-20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  </a:t>
              </a:r>
              <a:r>
                <a:rPr lang="en-US" altLang="ko-KR" sz="3000" spc="-20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GUI</a:t>
              </a:r>
              <a:r>
                <a:rPr lang="ko-KR" altLang="en-US" sz="3000" spc="-20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를 구현했을 때 그 경험과 성취감은 짜릿했다</a:t>
              </a:r>
              <a:r>
                <a:rPr lang="en-US" altLang="ko-KR" sz="3000" spc="-20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000" spc="-200" dirty="0" smtClean="0">
                  <a:solidFill>
                    <a:srgbClr val="6B6862"/>
                  </a:solidFill>
                  <a:latin typeface="Calibri"/>
                  <a:ea typeface="Pretendard Regular"/>
                </a:rPr>
                <a:t>이를 바탕으로  </a:t>
              </a:r>
              <a:r>
                <a:rPr kumimoji="0" lang="ko-KR" altLang="en-US" sz="3000" b="0" i="0" u="none" strike="noStrike" kern="1200" cap="none" spc="-200" normalizeH="0" baseline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또 다른 난관을 마주하게 됐을 때 충분히 문제를 해결할 수 있다</a:t>
              </a:r>
              <a:r>
                <a:rPr kumimoji="0" lang="en-US" altLang="ko-KR" sz="3000" b="0" i="0" u="none" strike="noStrike" kern="1200" cap="none" spc="-200" normalizeH="0" baseline="0" noProof="0" dirty="0" smtClean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Pretendard Regular"/>
                  <a:cs typeface="+mn-cs"/>
                </a:rPr>
                <a:t>.</a:t>
              </a:r>
              <a:endParaRPr kumimoji="0" lang="en-US" sz="3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cs typeface="+mn-cs"/>
              </a:endParaRPr>
            </a:p>
          </p:txBody>
        </p: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985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altLang="en-US" sz="6000" spc="-200" dirty="0" smtClean="0">
                <a:solidFill>
                  <a:srgbClr val="6B6862"/>
                </a:solidFill>
                <a:ea typeface="Pretendard SemiBold"/>
              </a:rPr>
              <a:t>주제 소개</a:t>
            </a:r>
            <a:endParaRPr lang="ko-KR" altLang="en-US" sz="6000" spc="-200" dirty="0">
              <a:solidFill>
                <a:srgbClr val="6B6862"/>
              </a:solidFill>
              <a:ea typeface="Pretendard SemiBold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991598" y="2748429"/>
            <a:ext cx="8153401" cy="1844862"/>
            <a:chOff x="8476259" y="3060700"/>
            <a:chExt cx="6317535" cy="1844862"/>
          </a:xfrm>
        </p:grpSpPr>
        <p:sp>
          <p:nvSpPr>
            <p:cNvPr id="9" name="TextBox 9"/>
            <p:cNvSpPr txBox="1"/>
            <p:nvPr/>
          </p:nvSpPr>
          <p:spPr>
            <a:xfrm>
              <a:off x="8476259" y="3060700"/>
              <a:ext cx="5105400" cy="863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en-US" altLang="ko-KR" sz="3500" b="1" spc="-200" dirty="0" smtClean="0">
                  <a:solidFill>
                    <a:srgbClr val="6B6862"/>
                  </a:solidFill>
                  <a:latin typeface="Pretendard Medium"/>
                </a:rPr>
                <a:t>1. </a:t>
              </a:r>
              <a:r>
                <a:rPr lang="ko-KR" altLang="en-US" sz="3500" b="1" spc="-200" dirty="0" smtClean="0">
                  <a:solidFill>
                    <a:srgbClr val="6B6862"/>
                  </a:solidFill>
                  <a:latin typeface="Pretendard Medium"/>
                </a:rPr>
                <a:t>주제 설명</a:t>
              </a:r>
              <a:endParaRPr lang="en-US" altLang="ko-KR" sz="3500" b="1" spc="-200" dirty="0" smtClean="0">
                <a:solidFill>
                  <a:srgbClr val="6B6862"/>
                </a:solidFill>
                <a:latin typeface="Pretendard Medium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76259" y="4041962"/>
              <a:ext cx="6317535" cy="863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43590"/>
                </a:lnSpc>
              </a:pPr>
              <a:r>
                <a:rPr lang="ko-KR" altLang="en-US" sz="2500" spc="-100" dirty="0" smtClean="0">
                  <a:solidFill>
                    <a:srgbClr val="6B6862"/>
                  </a:solidFill>
                  <a:latin typeface="Pretendard Regular"/>
                </a:rPr>
                <a:t>사용자는 도서를 대출</a:t>
              </a:r>
              <a:r>
                <a:rPr lang="en-US" altLang="ko-KR" sz="2500" spc="-100" dirty="0" smtClean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100" dirty="0" smtClean="0">
                  <a:solidFill>
                    <a:srgbClr val="6B6862"/>
                  </a:solidFill>
                  <a:latin typeface="Pretendard Regular"/>
                </a:rPr>
                <a:t>반납 할 수 있고</a:t>
              </a:r>
              <a:endParaRPr lang="en-US" altLang="ko-KR" sz="2500" spc="-100" dirty="0" smtClean="0">
                <a:solidFill>
                  <a:srgbClr val="6B6862"/>
                </a:solidFill>
                <a:latin typeface="Pretendard Regular"/>
              </a:endParaRPr>
            </a:p>
            <a:p>
              <a:pPr lvl="0" algn="l">
                <a:lnSpc>
                  <a:spcPct val="143590"/>
                </a:lnSpc>
              </a:pPr>
              <a:r>
                <a:rPr lang="ko-KR" altLang="en-US" sz="2500" spc="-100" dirty="0" smtClean="0">
                  <a:solidFill>
                    <a:srgbClr val="6B6862"/>
                  </a:solidFill>
                  <a:latin typeface="Pretendard Regular"/>
                </a:rPr>
                <a:t>관리자는 등록</a:t>
              </a:r>
              <a:r>
                <a:rPr lang="en-US" altLang="ko-KR" sz="2500" spc="-100" dirty="0" smtClean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100" dirty="0" smtClean="0">
                  <a:solidFill>
                    <a:srgbClr val="6B6862"/>
                  </a:solidFill>
                  <a:latin typeface="Pretendard Regular"/>
                </a:rPr>
                <a:t>조회</a:t>
              </a:r>
              <a:r>
                <a:rPr lang="en-US" altLang="ko-KR" sz="2500" spc="-100" dirty="0" smtClean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100" dirty="0" smtClean="0">
                  <a:solidFill>
                    <a:srgbClr val="6B6862"/>
                  </a:solidFill>
                  <a:latin typeface="Pretendard Regular"/>
                </a:rPr>
                <a:t>수정</a:t>
              </a:r>
              <a:r>
                <a:rPr lang="en-US" altLang="ko-KR" sz="2500" spc="-100" dirty="0" smtClean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100" dirty="0" smtClean="0">
                  <a:solidFill>
                    <a:srgbClr val="6B6862"/>
                  </a:solidFill>
                  <a:latin typeface="Pretendard Regular"/>
                </a:rPr>
                <a:t>삭제를 할 수 있는 프로그램이다</a:t>
              </a:r>
              <a:r>
                <a:rPr lang="en-US" altLang="ko-KR" sz="2500" spc="-100" dirty="0" smtClean="0">
                  <a:solidFill>
                    <a:srgbClr val="6B6862"/>
                  </a:solidFill>
                  <a:latin typeface="Pretendard Regular"/>
                </a:rPr>
                <a:t>.</a:t>
              </a:r>
              <a:endParaRPr lang="en-US" sz="2500" spc="-100" dirty="0">
                <a:solidFill>
                  <a:srgbClr val="6B6862"/>
                </a:solidFill>
                <a:latin typeface="Pretendard Regular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967144" y="6767512"/>
            <a:ext cx="8706840" cy="1854200"/>
            <a:chOff x="8458517" y="6767512"/>
            <a:chExt cx="6746359" cy="1854200"/>
          </a:xfrm>
        </p:grpSpPr>
        <p:sp>
          <p:nvSpPr>
            <p:cNvPr id="17" name="TextBox 9"/>
            <p:cNvSpPr txBox="1"/>
            <p:nvPr/>
          </p:nvSpPr>
          <p:spPr>
            <a:xfrm>
              <a:off x="8477465" y="6767512"/>
              <a:ext cx="5105400" cy="863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en-US" altLang="ko-KR" sz="3500" b="1" spc="-200" dirty="0" smtClean="0">
                  <a:solidFill>
                    <a:srgbClr val="6B6862"/>
                  </a:solidFill>
                  <a:latin typeface="Pretendard Medium"/>
                </a:rPr>
                <a:t>3. </a:t>
              </a:r>
              <a:r>
                <a:rPr lang="ko-KR" altLang="en-US" sz="3500" b="1" spc="-200" dirty="0" smtClean="0">
                  <a:solidFill>
                    <a:srgbClr val="6B6862"/>
                  </a:solidFill>
                  <a:latin typeface="Pretendard Medium"/>
                </a:rPr>
                <a:t>기대 효과</a:t>
              </a:r>
              <a:endParaRPr lang="en-US" altLang="ko-KR" sz="3500" b="1" spc="-200" dirty="0" smtClean="0">
                <a:solidFill>
                  <a:srgbClr val="6B6862"/>
                </a:solidFill>
                <a:latin typeface="Pretendard Medium"/>
              </a:endParaRPr>
            </a:p>
          </p:txBody>
        </p:sp>
        <p:sp>
          <p:nvSpPr>
            <p:cNvPr id="18" name="TextBox 10"/>
            <p:cNvSpPr txBox="1"/>
            <p:nvPr/>
          </p:nvSpPr>
          <p:spPr>
            <a:xfrm>
              <a:off x="8458517" y="7758112"/>
              <a:ext cx="6746359" cy="863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43590"/>
                </a:lnSpc>
              </a:pPr>
              <a:r>
                <a:rPr lang="ko-KR" altLang="en-US" sz="2500" spc="-100" dirty="0" smtClean="0">
                  <a:solidFill>
                    <a:srgbClr val="6B6862"/>
                  </a:solidFill>
                  <a:latin typeface="Pretendard Regular"/>
                </a:rPr>
                <a:t>사용자는 도서를 쉽게 대출하고 반납하여 편의성이 향상되고</a:t>
              </a:r>
              <a:r>
                <a:rPr lang="en-US" altLang="ko-KR" sz="2500" spc="-100" dirty="0" smtClean="0">
                  <a:solidFill>
                    <a:srgbClr val="6B6862"/>
                  </a:solidFill>
                  <a:latin typeface="Pretendard Regular"/>
                </a:rPr>
                <a:t>,</a:t>
              </a:r>
            </a:p>
            <a:p>
              <a:pPr lvl="0" algn="l">
                <a:lnSpc>
                  <a:spcPct val="143590"/>
                </a:lnSpc>
              </a:pPr>
              <a:r>
                <a:rPr lang="ko-KR" altLang="en-US" sz="2500" spc="-100" dirty="0" smtClean="0">
                  <a:solidFill>
                    <a:srgbClr val="6B6862"/>
                  </a:solidFill>
                  <a:latin typeface="Pretendard Regular"/>
                </a:rPr>
                <a:t>관리자는 자동화된 도서 관리로 인해 시간 과 인력을 절약한다</a:t>
              </a:r>
              <a:r>
                <a:rPr lang="en-US" altLang="ko-KR" sz="2500" spc="-100" dirty="0" smtClean="0">
                  <a:solidFill>
                    <a:srgbClr val="6B6862"/>
                  </a:solidFill>
                  <a:latin typeface="Pretendard Regular"/>
                </a:rPr>
                <a:t>.</a:t>
              </a:r>
            </a:p>
          </p:txBody>
        </p:sp>
      </p:grpSp>
      <p:sp>
        <p:nvSpPr>
          <p:cNvPr id="25" name="TextBox 9"/>
          <p:cNvSpPr txBox="1"/>
          <p:nvPr/>
        </p:nvSpPr>
        <p:spPr>
          <a:xfrm>
            <a:off x="8991598" y="4806949"/>
            <a:ext cx="6589021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altLang="ko-KR" sz="3500" b="1" spc="-200" dirty="0" smtClean="0">
                <a:solidFill>
                  <a:srgbClr val="6B6862"/>
                </a:solidFill>
                <a:latin typeface="Pretendard Medium"/>
              </a:rPr>
              <a:t>2. </a:t>
            </a:r>
            <a:r>
              <a:rPr lang="ko-KR" altLang="en-US" sz="3500" b="1" spc="-200" dirty="0" smtClean="0">
                <a:solidFill>
                  <a:srgbClr val="6B6862"/>
                </a:solidFill>
                <a:latin typeface="Pretendard Medium"/>
              </a:rPr>
              <a:t>개발 목적</a:t>
            </a:r>
            <a:endParaRPr lang="en-US" altLang="ko-KR" sz="3500" b="1" spc="-200" dirty="0" smtClean="0">
              <a:solidFill>
                <a:srgbClr val="6B6862"/>
              </a:solidFill>
              <a:latin typeface="Pretendard Medium"/>
            </a:endParaRPr>
          </a:p>
        </p:txBody>
      </p:sp>
      <p:sp>
        <p:nvSpPr>
          <p:cNvPr id="26" name="TextBox 10"/>
          <p:cNvSpPr txBox="1"/>
          <p:nvPr/>
        </p:nvSpPr>
        <p:spPr>
          <a:xfrm>
            <a:off x="8991598" y="5692681"/>
            <a:ext cx="8153401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3590"/>
              </a:lnSpc>
            </a:pPr>
            <a:r>
              <a:rPr lang="ko-KR" altLang="en-US" sz="2500" spc="-100" dirty="0" smtClean="0">
                <a:solidFill>
                  <a:srgbClr val="6B6862"/>
                </a:solidFill>
                <a:latin typeface="Pretendard Regular"/>
              </a:rPr>
              <a:t>쉬운 사용법으로 도서관 이용에 대한 진입장벽을 낮추고 </a:t>
            </a:r>
            <a:r>
              <a:rPr lang="en-US" altLang="ko-KR" sz="2500" spc="-100" dirty="0" smtClean="0">
                <a:solidFill>
                  <a:srgbClr val="6B6862"/>
                </a:solidFill>
                <a:latin typeface="Pretendard Regular"/>
              </a:rPr>
              <a:t>,</a:t>
            </a:r>
            <a:r>
              <a:rPr lang="ko-KR" altLang="en-US" sz="2500" spc="-100" dirty="0" smtClean="0">
                <a:solidFill>
                  <a:srgbClr val="6B6862"/>
                </a:solidFill>
                <a:latin typeface="Pretendard Regular"/>
              </a:rPr>
              <a:t> 효율적인 관리를 통해 도서관 운영의 효율성을 높이기 위해서</a:t>
            </a:r>
            <a:endParaRPr lang="en-US" sz="2500" spc="-100" dirty="0">
              <a:solidFill>
                <a:srgbClr val="6B6862"/>
              </a:solidFill>
              <a:latin typeface="Pretendard Regular"/>
            </a:endParaRPr>
          </a:p>
        </p:txBody>
      </p:sp>
      <p:pic>
        <p:nvPicPr>
          <p:cNvPr id="1040" name="Picture 16" descr="가지가지뉴스]세계에서 가장 아름다운 도서관 11곳 - 경향신문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8290" b="1516"/>
          <a:stretch/>
        </p:blipFill>
        <p:spPr bwMode="auto">
          <a:xfrm>
            <a:off x="1638300" y="2793533"/>
            <a:ext cx="6935691" cy="625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10"/>
          <p:cNvSpPr txBox="1"/>
          <p:nvPr/>
        </p:nvSpPr>
        <p:spPr>
          <a:xfrm>
            <a:off x="5421405" y="1340668"/>
            <a:ext cx="7670801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3590"/>
              </a:lnSpc>
            </a:pPr>
            <a:r>
              <a:rPr lang="ko-KR" altLang="en-US" sz="2500" spc="-100" dirty="0" smtClean="0">
                <a:solidFill>
                  <a:srgbClr val="6B6862"/>
                </a:solidFill>
                <a:latin typeface="Pretendard Regular"/>
              </a:rPr>
              <a:t>스마트 도서관</a:t>
            </a:r>
            <a:endParaRPr lang="en-US" sz="2500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smtClean="0"/>
              <a:t> / 32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1" y="1524001"/>
            <a:ext cx="145161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6007100"/>
            <a:ext cx="11531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98800" y="2184401"/>
            <a:ext cx="4343400" cy="389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999" b="0" i="0" u="none" strike="noStrike" kern="1200" cap="none" spc="0" normalizeH="0" baseline="0" noProof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94601" y="3225801"/>
            <a:ext cx="7531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1200" cap="none" spc="-3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프로그램 개요</a:t>
            </a:r>
            <a:endParaRPr kumimoji="0" lang="en-US" sz="6400" b="0" i="0" u="none" strike="noStrike" kern="1200" cap="none" spc="-3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명세서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555551"/>
              </p:ext>
            </p:extLst>
          </p:nvPr>
        </p:nvGraphicFramePr>
        <p:xfrm>
          <a:off x="1631949" y="2552700"/>
          <a:ext cx="15024101" cy="66813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585">
                  <a:extLst>
                    <a:ext uri="{9D8B030D-6E8A-4147-A177-3AD203B41FA5}">
                      <a16:colId xmlns:a16="http://schemas.microsoft.com/office/drawing/2014/main" val="2088765644"/>
                    </a:ext>
                  </a:extLst>
                </a:gridCol>
                <a:gridCol w="1440866">
                  <a:extLst>
                    <a:ext uri="{9D8B030D-6E8A-4147-A177-3AD203B41FA5}">
                      <a16:colId xmlns:a16="http://schemas.microsoft.com/office/drawing/2014/main" val="131742986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661246991"/>
                    </a:ext>
                  </a:extLst>
                </a:gridCol>
                <a:gridCol w="8738712">
                  <a:extLst>
                    <a:ext uri="{9D8B030D-6E8A-4147-A177-3AD203B41FA5}">
                      <a16:colId xmlns:a16="http://schemas.microsoft.com/office/drawing/2014/main" val="2999401223"/>
                    </a:ext>
                  </a:extLst>
                </a:gridCol>
                <a:gridCol w="2278538">
                  <a:extLst>
                    <a:ext uri="{9D8B030D-6E8A-4147-A177-3AD203B41FA5}">
                      <a16:colId xmlns:a16="http://schemas.microsoft.com/office/drawing/2014/main" val="2631240227"/>
                    </a:ext>
                  </a:extLst>
                </a:gridCol>
              </a:tblGrid>
              <a:tr h="4596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j-ea"/>
                          <a:ea typeface="+mj-ea"/>
                        </a:rPr>
                        <a:t>서비스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smtClean="0">
                          <a:effectLst/>
                          <a:latin typeface="+mj-ea"/>
                          <a:ea typeface="+mj-ea"/>
                        </a:rPr>
                        <a:t>기능 명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smtClean="0">
                          <a:effectLst/>
                          <a:latin typeface="+mj-ea"/>
                          <a:ea typeface="+mj-ea"/>
                        </a:rPr>
                        <a:t>기능 설명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smtClean="0">
                          <a:effectLst/>
                          <a:latin typeface="+mj-ea"/>
                          <a:ea typeface="+mj-ea"/>
                        </a:rPr>
                        <a:t>필수 데이터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635021"/>
                  </a:ext>
                </a:extLst>
              </a:tr>
              <a:tr h="45961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smtClean="0">
                          <a:effectLst/>
                          <a:latin typeface="+mn-ea"/>
                          <a:ea typeface="+mn-ea"/>
                        </a:rPr>
                        <a:t>공통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사용자 로그인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 smtClean="0">
                          <a:effectLst/>
                          <a:latin typeface="+mn-ea"/>
                          <a:ea typeface="+mn-ea"/>
                        </a:rPr>
                        <a:t>기능을 사용하기 위해서는 아이디</a:t>
                      </a:r>
                      <a:r>
                        <a:rPr lang="en-US" altLang="ko-KR" sz="1800" u="none" strike="noStrike" dirty="0" smtClean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u="none" strike="noStrike" dirty="0" smtClean="0">
                          <a:effectLst/>
                          <a:latin typeface="+mn-ea"/>
                          <a:ea typeface="+mn-ea"/>
                        </a:rPr>
                        <a:t>비밀번호를 입력해 로그인하여 기능을 사용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06942"/>
                  </a:ext>
                </a:extLst>
              </a:tr>
              <a:tr h="44265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관리자 로그인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기능을 사용하기 위해서 아이디</a:t>
                      </a:r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비밀번호와 관리자인지 확인하는 관리자여부가 필요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관리자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575814"/>
                  </a:ext>
                </a:extLst>
              </a:tr>
              <a:tr h="62340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개별적인 맞춤 운영을 위해 </a:t>
                      </a:r>
                      <a:r>
                        <a:rPr lang="ko-KR" altLang="en-US" sz="1800" u="none" strike="noStrike" dirty="0" smtClean="0">
                          <a:effectLst/>
                          <a:latin typeface="+mn-ea"/>
                          <a:ea typeface="+mn-ea"/>
                        </a:rPr>
                        <a:t>회원가입을 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이용해 회원제로 진행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500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u="none" strike="noStrike" dirty="0" smtClean="0">
                          <a:effectLst/>
                          <a:latin typeface="+mn-ea"/>
                          <a:ea typeface="+mn-ea"/>
                        </a:rPr>
                        <a:t>힌트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28482"/>
                  </a:ext>
                </a:extLst>
              </a:tr>
              <a:tr h="45961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찾기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2000" u="none" strike="noStrike">
                          <a:effectLst/>
                          <a:latin typeface="+mn-ea"/>
                          <a:ea typeface="+mn-ea"/>
                        </a:rPr>
                        <a:t>찾기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아이디를 잊어버렸을 시에 아이디 찾기를 통해 아이디를 확인하는 기능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706"/>
                  </a:ext>
                </a:extLst>
              </a:tr>
              <a:tr h="60226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ea"/>
                          <a:ea typeface="+mn-ea"/>
                        </a:rPr>
                        <a:t>PW </a:t>
                      </a:r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찾기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ea"/>
                          <a:ea typeface="+mn-ea"/>
                        </a:rPr>
                        <a:t>PW </a:t>
                      </a:r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찾기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비밀번호를 잊어버렸을 시 </a:t>
                      </a:r>
                      <a:r>
                        <a:rPr lang="ko-KR" altLang="en-US" sz="1800" u="none" strike="noStrike" dirty="0" smtClean="0">
                          <a:effectLst/>
                          <a:latin typeface="+mn-ea"/>
                          <a:ea typeface="+mn-ea"/>
                        </a:rPr>
                        <a:t>아이디와 비밀번호 힌트를</a:t>
                      </a:r>
                      <a:r>
                        <a:rPr lang="ko-KR" altLang="en-US" sz="1800" u="none" strike="noStrike" baseline="0" dirty="0" smtClean="0">
                          <a:effectLst/>
                          <a:latin typeface="+mn-ea"/>
                          <a:ea typeface="+mn-ea"/>
                        </a:rPr>
                        <a:t> 입력해</a:t>
                      </a:r>
                      <a:endParaRPr lang="en-US" altLang="ko-KR" sz="1800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800" u="none" strike="noStrike" dirty="0" smtClean="0">
                          <a:effectLst/>
                          <a:latin typeface="+mn-ea"/>
                          <a:ea typeface="+mn-ea"/>
                        </a:rPr>
                        <a:t>잊어버린 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아이디의 고객의 정보를 확인하는 기능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비밀번호 힌트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842688"/>
                  </a:ext>
                </a:extLst>
              </a:tr>
              <a:tr h="47623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ea"/>
                          <a:ea typeface="+mn-ea"/>
                        </a:rPr>
                        <a:t>PW </a:t>
                      </a:r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재설정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ea"/>
                          <a:ea typeface="+mn-ea"/>
                        </a:rPr>
                        <a:t>PW </a:t>
                      </a:r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재설정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PW 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찾기를 통해 고객의 정보가 </a:t>
                      </a:r>
                      <a:r>
                        <a:rPr lang="ko-KR" altLang="en-US" sz="1800" u="none" strike="noStrike" dirty="0" err="1">
                          <a:effectLst/>
                          <a:latin typeface="+mn-ea"/>
                          <a:ea typeface="+mn-ea"/>
                        </a:rPr>
                        <a:t>맞다면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u="none" strike="noStrike" dirty="0" smtClean="0">
                          <a:effectLst/>
                          <a:latin typeface="+mn-ea"/>
                          <a:ea typeface="+mn-ea"/>
                        </a:rPr>
                        <a:t>비밀번호를 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재설정하는 기능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재설정 비밀번호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비밀번호 확인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974273"/>
                  </a:ext>
                </a:extLst>
              </a:tr>
              <a:tr h="6022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도서 관리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ea"/>
                          <a:ea typeface="+mn-ea"/>
                        </a:rPr>
                        <a:t>도서 등록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입고된 도서를 프로그램 상에 등록하는 기능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고유번호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도서명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endParaRPr lang="en-US" altLang="ko-KR" sz="1500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500" u="none" strike="noStrike" dirty="0" smtClean="0">
                          <a:effectLst/>
                          <a:latin typeface="+mn-ea"/>
                          <a:ea typeface="+mn-ea"/>
                        </a:rPr>
                        <a:t>저자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수량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028405"/>
                  </a:ext>
                </a:extLst>
              </a:tr>
              <a:tr h="45961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ea"/>
                          <a:ea typeface="+mn-ea"/>
                        </a:rPr>
                        <a:t>도서 조회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현재 도서의 재고를 확인 및 </a:t>
                      </a:r>
                      <a:r>
                        <a:rPr lang="ko-KR" altLang="en-US" sz="1800" u="none" strike="noStrike" dirty="0" err="1">
                          <a:effectLst/>
                          <a:latin typeface="+mn-ea"/>
                          <a:ea typeface="+mn-ea"/>
                        </a:rPr>
                        <a:t>찾고자하는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도서를 검색하는 기능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682805"/>
                  </a:ext>
                </a:extLst>
              </a:tr>
              <a:tr h="45961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도서 수정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원하는 도서의 수량을 변경하는 기능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고유번호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수량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884758"/>
                  </a:ext>
                </a:extLst>
              </a:tr>
              <a:tr h="45961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도서 삭제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원하는 도서를 삭제하는 기능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고유번호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884855"/>
                  </a:ext>
                </a:extLst>
              </a:tr>
              <a:tr h="57458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도서 이용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도서 대출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 err="1">
                          <a:effectLst/>
                          <a:latin typeface="+mn-ea"/>
                          <a:ea typeface="+mn-ea"/>
                        </a:rPr>
                        <a:t>도서관에있는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도서 중 내가 원하는 도서를 대여하는 기능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고유번호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도서명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endParaRPr lang="en-US" altLang="ko-KR" sz="1500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500" u="none" strike="noStrike" dirty="0" smtClean="0">
                          <a:effectLst/>
                          <a:latin typeface="+mn-ea"/>
                          <a:ea typeface="+mn-ea"/>
                        </a:rPr>
                        <a:t>저자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438624"/>
                  </a:ext>
                </a:extLst>
              </a:tr>
              <a:tr h="60226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도서 반납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대여한 도서를 다시 도서관에 반납하는 기능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고유번호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도서명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endParaRPr lang="en-US" altLang="ko-KR" sz="1500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500" u="none" strike="noStrike" dirty="0" smtClean="0">
                          <a:effectLst/>
                          <a:latin typeface="+mn-ea"/>
                          <a:ea typeface="+mn-ea"/>
                        </a:rPr>
                        <a:t>저자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5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69798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99" y="633107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환경</a:t>
            </a:r>
            <a:endParaRPr kumimoji="0" lang="ko-KR" alt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952499" y="3727882"/>
            <a:ext cx="16573501" cy="4467338"/>
            <a:chOff x="952499" y="3727882"/>
            <a:chExt cx="16573501" cy="4467338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952499" y="5600700"/>
              <a:ext cx="16573501" cy="95807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그룹 43"/>
            <p:cNvGrpSpPr/>
            <p:nvPr/>
          </p:nvGrpSpPr>
          <p:grpSpPr>
            <a:xfrm>
              <a:off x="1580969" y="3782570"/>
              <a:ext cx="2575065" cy="4027930"/>
              <a:chOff x="1580969" y="3782570"/>
              <a:chExt cx="2575065" cy="4027930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968501" y="4796507"/>
                <a:ext cx="1800000" cy="18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Picture 12" descr="Cursos de Java Online: 10 melhores plataformas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4500" y="4502707"/>
                <a:ext cx="2255949" cy="2255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1580969" y="7333446"/>
                <a:ext cx="257506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JDK Version 8.0</a:t>
                </a:r>
                <a:endParaRPr lang="ko-KR" altLang="en-US" sz="2500" b="1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888905" y="3782570"/>
                <a:ext cx="195919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b="1" dirty="0" smtClean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Language</a:t>
                </a:r>
                <a:endParaRPr lang="ko-KR" altLang="en-US" sz="30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020575" y="3783297"/>
              <a:ext cx="2263761" cy="4027203"/>
              <a:chOff x="5727552" y="3783297"/>
              <a:chExt cx="2263761" cy="4027203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5959432" y="4796507"/>
                <a:ext cx="1800000" cy="18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727552" y="7333446"/>
                <a:ext cx="226376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Oracle 11g r2</a:t>
                </a:r>
                <a:endParaRPr lang="ko-KR" altLang="en-US" sz="2500" b="1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206849" y="3783297"/>
                <a:ext cx="13051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b="1" dirty="0" smtClean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DBMS</a:t>
                </a:r>
                <a:endParaRPr lang="ko-KR" altLang="en-US" sz="30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11443308" y="3727882"/>
              <a:ext cx="2439834" cy="4467338"/>
              <a:chOff x="9748869" y="3727882"/>
              <a:chExt cx="2439834" cy="4467338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0068782" y="4796507"/>
                <a:ext cx="1800000" cy="18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748869" y="7333446"/>
                <a:ext cx="243983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SQL Developer</a:t>
                </a:r>
              </a:p>
              <a:p>
                <a:pPr algn="ctr"/>
                <a:r>
                  <a:rPr lang="en-US" altLang="ko-KR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SQL Plus</a:t>
                </a:r>
                <a:endParaRPr lang="ko-KR" altLang="en-US" sz="2500" b="1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0159829" y="3727882"/>
                <a:ext cx="17994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b="1" dirty="0" smtClean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DB Tools</a:t>
                </a:r>
                <a:endParaRPr lang="ko-KR" altLang="en-US" sz="30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4759526" y="3782570"/>
              <a:ext cx="1858202" cy="4047742"/>
              <a:chOff x="14759526" y="3782570"/>
              <a:chExt cx="1858202" cy="4047742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14785606" y="4816319"/>
                <a:ext cx="1800000" cy="18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5077108" y="7353258"/>
                <a:ext cx="121700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dirty="0" err="1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G</a:t>
                </a:r>
                <a:r>
                  <a:rPr lang="en-US" altLang="ko-KR" sz="25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ithub</a:t>
                </a:r>
                <a:endParaRPr lang="ko-KR" altLang="en-US" sz="2500" b="1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4759526" y="3782570"/>
                <a:ext cx="18582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000" b="1" dirty="0" smtClean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형상 관리</a:t>
                </a:r>
                <a:endParaRPr lang="ko-KR" altLang="en-US" sz="30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490147" y="3783297"/>
              <a:ext cx="1800000" cy="4027203"/>
              <a:chOff x="8063626" y="3783297"/>
              <a:chExt cx="1800000" cy="4027203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8063626" y="4796507"/>
                <a:ext cx="1800000" cy="18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56732" y="7333446"/>
                <a:ext cx="121379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Eclipse</a:t>
                </a:r>
                <a:endParaRPr lang="ko-KR" altLang="en-US" sz="2500" b="1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560876" y="3783297"/>
                <a:ext cx="79701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b="1" dirty="0" smtClean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IDE</a:t>
                </a:r>
                <a:endParaRPr lang="ko-KR" altLang="en-US" sz="30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027" y="4955128"/>
              <a:ext cx="2648349" cy="148275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905" y="4976507"/>
              <a:ext cx="1440000" cy="1440000"/>
            </a:xfrm>
            <a:prstGeom prst="rect">
              <a:avLst/>
            </a:prstGeom>
          </p:spPr>
        </p:pic>
        <p:pic>
          <p:nvPicPr>
            <p:cNvPr id="51" name="Picture 26" descr="Oracle SQL Developer - Wikipedia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4804" y="5003734"/>
              <a:ext cx="1178327" cy="133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깃 허브 - 무료 소셜 미디어개 아이콘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5142" y="4767406"/>
              <a:ext cx="1858202" cy="1858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1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2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1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257301"/>
            <a:ext cx="152400" cy="1104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altLang="en-US" sz="6000" spc="-200" dirty="0" smtClean="0">
                <a:solidFill>
                  <a:srgbClr val="6B6862"/>
                </a:solidFill>
                <a:ea typeface="Pretendard SemiBold"/>
              </a:rPr>
              <a:t>타임 라인</a:t>
            </a:r>
            <a:endParaRPr lang="ko-KR" altLang="en-US" sz="6000" spc="-200" dirty="0">
              <a:solidFill>
                <a:srgbClr val="6B6862"/>
              </a:solidFill>
              <a:ea typeface="Pretendard SemiBold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78638"/>
              </p:ext>
            </p:extLst>
          </p:nvPr>
        </p:nvGraphicFramePr>
        <p:xfrm>
          <a:off x="1638300" y="2171707"/>
          <a:ext cx="15024099" cy="7162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7670">
                  <a:extLst>
                    <a:ext uri="{9D8B030D-6E8A-4147-A177-3AD203B41FA5}">
                      <a16:colId xmlns:a16="http://schemas.microsoft.com/office/drawing/2014/main" val="1835046836"/>
                    </a:ext>
                  </a:extLst>
                </a:gridCol>
                <a:gridCol w="2494255">
                  <a:extLst>
                    <a:ext uri="{9D8B030D-6E8A-4147-A177-3AD203B41FA5}">
                      <a16:colId xmlns:a16="http://schemas.microsoft.com/office/drawing/2014/main" val="3490162518"/>
                    </a:ext>
                  </a:extLst>
                </a:gridCol>
                <a:gridCol w="963834">
                  <a:extLst>
                    <a:ext uri="{9D8B030D-6E8A-4147-A177-3AD203B41FA5}">
                      <a16:colId xmlns:a16="http://schemas.microsoft.com/office/drawing/2014/main" val="319704224"/>
                    </a:ext>
                  </a:extLst>
                </a:gridCol>
                <a:gridCol w="963834">
                  <a:extLst>
                    <a:ext uri="{9D8B030D-6E8A-4147-A177-3AD203B41FA5}">
                      <a16:colId xmlns:a16="http://schemas.microsoft.com/office/drawing/2014/main" val="3220997035"/>
                    </a:ext>
                  </a:extLst>
                </a:gridCol>
                <a:gridCol w="963834">
                  <a:extLst>
                    <a:ext uri="{9D8B030D-6E8A-4147-A177-3AD203B41FA5}">
                      <a16:colId xmlns:a16="http://schemas.microsoft.com/office/drawing/2014/main" val="2526260418"/>
                    </a:ext>
                  </a:extLst>
                </a:gridCol>
                <a:gridCol w="963834">
                  <a:extLst>
                    <a:ext uri="{9D8B030D-6E8A-4147-A177-3AD203B41FA5}">
                      <a16:colId xmlns:a16="http://schemas.microsoft.com/office/drawing/2014/main" val="165429362"/>
                    </a:ext>
                  </a:extLst>
                </a:gridCol>
                <a:gridCol w="963834">
                  <a:extLst>
                    <a:ext uri="{9D8B030D-6E8A-4147-A177-3AD203B41FA5}">
                      <a16:colId xmlns:a16="http://schemas.microsoft.com/office/drawing/2014/main" val="731506933"/>
                    </a:ext>
                  </a:extLst>
                </a:gridCol>
                <a:gridCol w="963834">
                  <a:extLst>
                    <a:ext uri="{9D8B030D-6E8A-4147-A177-3AD203B41FA5}">
                      <a16:colId xmlns:a16="http://schemas.microsoft.com/office/drawing/2014/main" val="2189733477"/>
                    </a:ext>
                  </a:extLst>
                </a:gridCol>
                <a:gridCol w="963834">
                  <a:extLst>
                    <a:ext uri="{9D8B030D-6E8A-4147-A177-3AD203B41FA5}">
                      <a16:colId xmlns:a16="http://schemas.microsoft.com/office/drawing/2014/main" val="3682207085"/>
                    </a:ext>
                  </a:extLst>
                </a:gridCol>
                <a:gridCol w="963834">
                  <a:extLst>
                    <a:ext uri="{9D8B030D-6E8A-4147-A177-3AD203B41FA5}">
                      <a16:colId xmlns:a16="http://schemas.microsoft.com/office/drawing/2014/main" val="3573516065"/>
                    </a:ext>
                  </a:extLst>
                </a:gridCol>
                <a:gridCol w="963834">
                  <a:extLst>
                    <a:ext uri="{9D8B030D-6E8A-4147-A177-3AD203B41FA5}">
                      <a16:colId xmlns:a16="http://schemas.microsoft.com/office/drawing/2014/main" val="3602417855"/>
                    </a:ext>
                  </a:extLst>
                </a:gridCol>
                <a:gridCol w="963834">
                  <a:extLst>
                    <a:ext uri="{9D8B030D-6E8A-4147-A177-3AD203B41FA5}">
                      <a16:colId xmlns:a16="http://schemas.microsoft.com/office/drawing/2014/main" val="2829565510"/>
                    </a:ext>
                  </a:extLst>
                </a:gridCol>
                <a:gridCol w="963834">
                  <a:extLst>
                    <a:ext uri="{9D8B030D-6E8A-4147-A177-3AD203B41FA5}">
                      <a16:colId xmlns:a16="http://schemas.microsoft.com/office/drawing/2014/main" val="1869659040"/>
                    </a:ext>
                  </a:extLst>
                </a:gridCol>
              </a:tblGrid>
              <a:tr h="4722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/>
                        <a:t>Task</a:t>
                      </a:r>
                      <a:endParaRPr lang="ko-KR" altLang="en-US" sz="30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10/14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10/15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10/16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10/17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10/18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10/19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10/20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10/21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10/22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10/23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10/24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00738"/>
                  </a:ext>
                </a:extLst>
              </a:tr>
              <a:tr h="39356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rowSpan="17"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smtClean="0"/>
                        <a:t>정보처리</a:t>
                      </a:r>
                      <a:endParaRPr lang="en-US" altLang="ko-KR" sz="3500" dirty="0" smtClean="0"/>
                    </a:p>
                    <a:p>
                      <a:pPr algn="ctr" latinLnBrk="1"/>
                      <a:r>
                        <a:rPr lang="ko-KR" altLang="en-US" sz="3500" dirty="0" smtClean="0"/>
                        <a:t>산업기사</a:t>
                      </a:r>
                      <a:endParaRPr lang="en-US" altLang="ko-KR" sz="3500" dirty="0" smtClean="0"/>
                    </a:p>
                    <a:p>
                      <a:pPr algn="ctr" latinLnBrk="1"/>
                      <a:r>
                        <a:rPr lang="ko-KR" altLang="en-US" sz="3500" dirty="0" smtClean="0"/>
                        <a:t>실기시험</a:t>
                      </a:r>
                      <a:endParaRPr lang="en-US" altLang="ko-KR" sz="3500" dirty="0" smtClean="0"/>
                    </a:p>
                  </a:txBody>
                  <a:tcPr marL="0" marR="0" marT="0" marB="0" anchor="ctr">
                    <a:lnB w="12700" cmpd="sng"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17" h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rowSpan="17"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865313"/>
                  </a:ext>
                </a:extLst>
              </a:tr>
              <a:tr h="39356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요구 분석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주제 설정</a:t>
                      </a:r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3121195"/>
                  </a:ext>
                </a:extLst>
              </a:tr>
              <a:tr h="3935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세부 주제 설정</a:t>
                      </a:r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4307203"/>
                  </a:ext>
                </a:extLst>
              </a:tr>
              <a:tr h="3935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요구사항 정리</a:t>
                      </a:r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3430808"/>
                  </a:ext>
                </a:extLst>
              </a:tr>
              <a:tr h="393560">
                <a:tc gridSpan="2">
                  <a:txBody>
                    <a:bodyPr/>
                    <a:lstStyle/>
                    <a:p>
                      <a:pPr algn="ctr"/>
                      <a:endParaRPr lang="ko-KR" altLang="en-US" sz="25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168574"/>
                  </a:ext>
                </a:extLst>
              </a:tr>
              <a:tr h="3935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설계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/>
                        <a:t>로직</a:t>
                      </a:r>
                      <a:r>
                        <a:rPr lang="ko-KR" altLang="en-US" sz="2500" dirty="0" smtClean="0"/>
                        <a:t> 설계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noFill/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58717769"/>
                  </a:ext>
                </a:extLst>
              </a:tr>
              <a:tr h="393560">
                <a:tc vMerge="1">
                  <a:txBody>
                    <a:bodyPr/>
                    <a:lstStyle/>
                    <a:p>
                      <a:pPr latinLnBrk="1"/>
                      <a:endParaRPr lang="ko-KR" altLang="en-US" sz="25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DB </a:t>
                      </a:r>
                      <a:r>
                        <a:rPr lang="ko-KR" altLang="en-US" sz="2500" dirty="0" smtClean="0"/>
                        <a:t>설계</a:t>
                      </a:r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noFill/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4450470"/>
                  </a:ext>
                </a:extLst>
              </a:tr>
              <a:tr h="393560">
                <a:tc vMerge="1">
                  <a:txBody>
                    <a:bodyPr/>
                    <a:lstStyle/>
                    <a:p>
                      <a:pPr latinLnBrk="1"/>
                      <a:endParaRPr lang="ko-KR" altLang="en-US" sz="25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/>
                        <a:t>프로토타입</a:t>
                      </a:r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6748868"/>
                  </a:ext>
                </a:extLst>
              </a:tr>
              <a:tr h="393560">
                <a:tc vMerge="1">
                  <a:txBody>
                    <a:bodyPr/>
                    <a:lstStyle/>
                    <a:p>
                      <a:pPr latinLnBrk="1"/>
                      <a:endParaRPr lang="ko-KR" altLang="en-US" sz="25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화면 설계</a:t>
                      </a:r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9471632"/>
                  </a:ext>
                </a:extLst>
              </a:tr>
              <a:tr h="393560">
                <a:tc vMerge="1">
                  <a:txBody>
                    <a:bodyPr/>
                    <a:lstStyle/>
                    <a:p>
                      <a:pPr latinLnBrk="1"/>
                      <a:endParaRPr lang="ko-KR" altLang="en-US" sz="25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인터페이스 설계</a:t>
                      </a:r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7488481"/>
                  </a:ext>
                </a:extLst>
              </a:tr>
              <a:tr h="39356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3944778"/>
                  </a:ext>
                </a:extLst>
              </a:tr>
              <a:tr h="39356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개발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DB </a:t>
                      </a:r>
                      <a:r>
                        <a:rPr lang="ko-KR" altLang="en-US" sz="2500" dirty="0" smtClean="0"/>
                        <a:t>구현</a:t>
                      </a:r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1831784"/>
                  </a:ext>
                </a:extLst>
              </a:tr>
              <a:tr h="393560">
                <a:tc vMerge="1">
                  <a:txBody>
                    <a:bodyPr/>
                    <a:lstStyle/>
                    <a:p>
                      <a:pPr latinLnBrk="1"/>
                      <a:endParaRPr lang="ko-KR" altLang="en-US" sz="25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화면 구현</a:t>
                      </a:r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829527"/>
                  </a:ext>
                </a:extLst>
              </a:tr>
              <a:tr h="393560">
                <a:tc vMerge="1">
                  <a:txBody>
                    <a:bodyPr/>
                    <a:lstStyle/>
                    <a:p>
                      <a:pPr latinLnBrk="1"/>
                      <a:endParaRPr lang="ko-KR" altLang="en-US" sz="25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인터페이스 구현</a:t>
                      </a:r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6700830"/>
                  </a:ext>
                </a:extLst>
              </a:tr>
              <a:tr h="39356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817450"/>
                  </a:ext>
                </a:extLst>
              </a:tr>
              <a:tr h="3935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테스트</a:t>
                      </a:r>
                      <a:endParaRPr lang="en-US" altLang="ko-KR" sz="2500" dirty="0" smtClean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단위 테스트</a:t>
                      </a:r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32918673"/>
                  </a:ext>
                </a:extLst>
              </a:tr>
              <a:tr h="393560">
                <a:tc vMerge="1">
                  <a:txBody>
                    <a:bodyPr/>
                    <a:lstStyle/>
                    <a:p>
                      <a:pPr latinLnBrk="1"/>
                      <a:endParaRPr lang="ko-KR" altLang="en-US" sz="25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통합 테스트</a:t>
                      </a:r>
                      <a:endParaRPr lang="ko-KR" altLang="en-US" sz="2500" dirty="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619126"/>
                  </a:ext>
                </a:extLst>
              </a:tr>
            </a:tbl>
          </a:graphicData>
        </a:graphic>
      </p:graphicFrame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7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1" y="1524001"/>
            <a:ext cx="145161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6007100"/>
            <a:ext cx="11531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98800" y="2184401"/>
            <a:ext cx="4343400" cy="389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999" b="0" i="0" u="none" strike="noStrike" kern="1200" cap="none" spc="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03</a:t>
            </a:r>
            <a:endParaRPr kumimoji="0" lang="en-US" sz="21999" b="0" i="0" u="none" strike="noStrike" kern="1200" cap="none" spc="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94601" y="3225801"/>
            <a:ext cx="7531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1200" cap="none" spc="-300" normalizeH="0" baseline="0" noProof="0" dirty="0" smtClean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구조 및 흐름</a:t>
            </a:r>
            <a:endParaRPr kumimoji="0" lang="en-US" sz="6400" b="0" i="0" u="none" strike="noStrike" kern="1200" cap="none" spc="-3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smtClean="0"/>
              <a:t> /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9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1035</Words>
  <Application>Microsoft Office PowerPoint</Application>
  <PresentationFormat>사용자 지정</PresentationFormat>
  <Paragraphs>283</Paragraphs>
  <Slides>32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Pretendard SemiBold</vt:lpstr>
      <vt:lpstr>Calibri</vt:lpstr>
      <vt:lpstr>Pretendard Light</vt:lpstr>
      <vt:lpstr>맑은 고딕</vt:lpstr>
      <vt:lpstr>Pretendard Regular</vt:lpstr>
      <vt:lpstr>Pretendard Medium</vt:lpstr>
      <vt:lpstr>Arial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16</dc:creator>
  <cp:lastModifiedBy>16</cp:lastModifiedBy>
  <cp:revision>96</cp:revision>
  <dcterms:created xsi:type="dcterms:W3CDTF">2006-08-16T00:00:00Z</dcterms:created>
  <dcterms:modified xsi:type="dcterms:W3CDTF">2024-10-25T03:42:22Z</dcterms:modified>
</cp:coreProperties>
</file>